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80"/>
  </p:notesMasterIdLst>
  <p:sldIdLst>
    <p:sldId id="258" r:id="rId2"/>
    <p:sldId id="286" r:id="rId3"/>
    <p:sldId id="287" r:id="rId4"/>
    <p:sldId id="288" r:id="rId5"/>
    <p:sldId id="289" r:id="rId6"/>
    <p:sldId id="290" r:id="rId7"/>
    <p:sldId id="291" r:id="rId8"/>
    <p:sldId id="292" r:id="rId9"/>
    <p:sldId id="267" r:id="rId10"/>
    <p:sldId id="259" r:id="rId11"/>
    <p:sldId id="261" r:id="rId12"/>
    <p:sldId id="262" r:id="rId13"/>
    <p:sldId id="263" r:id="rId14"/>
    <p:sldId id="264" r:id="rId15"/>
    <p:sldId id="265" r:id="rId16"/>
    <p:sldId id="266" r:id="rId17"/>
    <p:sldId id="268" r:id="rId18"/>
    <p:sldId id="269" r:id="rId19"/>
    <p:sldId id="270" r:id="rId20"/>
    <p:sldId id="272" r:id="rId21"/>
    <p:sldId id="271" r:id="rId22"/>
    <p:sldId id="273" r:id="rId23"/>
    <p:sldId id="274" r:id="rId24"/>
    <p:sldId id="275" r:id="rId25"/>
    <p:sldId id="276" r:id="rId26"/>
    <p:sldId id="293" r:id="rId27"/>
    <p:sldId id="294" r:id="rId28"/>
    <p:sldId id="277" r:id="rId29"/>
    <p:sldId id="278" r:id="rId30"/>
    <p:sldId id="279" r:id="rId31"/>
    <p:sldId id="280" r:id="rId32"/>
    <p:sldId id="281" r:id="rId33"/>
    <p:sldId id="282" r:id="rId34"/>
    <p:sldId id="283" r:id="rId35"/>
    <p:sldId id="298" r:id="rId36"/>
    <p:sldId id="299" r:id="rId37"/>
    <p:sldId id="300" r:id="rId38"/>
    <p:sldId id="301" r:id="rId39"/>
    <p:sldId id="302" r:id="rId40"/>
    <p:sldId id="303" r:id="rId41"/>
    <p:sldId id="304" r:id="rId42"/>
    <p:sldId id="305" r:id="rId43"/>
    <p:sldId id="306" r:id="rId44"/>
    <p:sldId id="295" r:id="rId45"/>
    <p:sldId id="296" r:id="rId46"/>
    <p:sldId id="297" r:id="rId47"/>
    <p:sldId id="307" r:id="rId48"/>
    <p:sldId id="308" r:id="rId49"/>
    <p:sldId id="309" r:id="rId50"/>
    <p:sldId id="310" r:id="rId51"/>
    <p:sldId id="311" r:id="rId52"/>
    <p:sldId id="284" r:id="rId53"/>
    <p:sldId id="285" r:id="rId54"/>
    <p:sldId id="312" r:id="rId55"/>
    <p:sldId id="313" r:id="rId56"/>
    <p:sldId id="314" r:id="rId57"/>
    <p:sldId id="318" r:id="rId58"/>
    <p:sldId id="319" r:id="rId59"/>
    <p:sldId id="320" r:id="rId60"/>
    <p:sldId id="321" r:id="rId61"/>
    <p:sldId id="322" r:id="rId62"/>
    <p:sldId id="323" r:id="rId63"/>
    <p:sldId id="324" r:id="rId64"/>
    <p:sldId id="325" r:id="rId65"/>
    <p:sldId id="326" r:id="rId66"/>
    <p:sldId id="315" r:id="rId67"/>
    <p:sldId id="316" r:id="rId68"/>
    <p:sldId id="317" r:id="rId69"/>
    <p:sldId id="327" r:id="rId70"/>
    <p:sldId id="329" r:id="rId71"/>
    <p:sldId id="330" r:id="rId72"/>
    <p:sldId id="331" r:id="rId73"/>
    <p:sldId id="332" r:id="rId74"/>
    <p:sldId id="333" r:id="rId75"/>
    <p:sldId id="334" r:id="rId76"/>
    <p:sldId id="335" r:id="rId77"/>
    <p:sldId id="336" r:id="rId78"/>
    <p:sldId id="328" r:id="rId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5" autoAdjust="0"/>
    <p:restoredTop sz="86146" autoAdjust="0"/>
  </p:normalViewPr>
  <p:slideViewPr>
    <p:cSldViewPr>
      <p:cViewPr varScale="1">
        <p:scale>
          <a:sx n="82" d="100"/>
          <a:sy n="82" d="100"/>
        </p:scale>
        <p:origin x="1478" y="72"/>
      </p:cViewPr>
      <p:guideLst>
        <p:guide orient="horz" pos="2160"/>
        <p:guide pos="2880"/>
      </p:guideLst>
    </p:cSldViewPr>
  </p:slideViewPr>
  <p:outlineViewPr>
    <p:cViewPr>
      <p:scale>
        <a:sx n="33" d="100"/>
        <a:sy n="33" d="100"/>
      </p:scale>
      <p:origin x="0" y="1494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huel Salazar" userId="b42227e5266220d9" providerId="LiveId" clId="{F50DC41E-33DC-47EF-9CBD-550588D96239}"/>
    <pc:docChg chg="modSld sldOrd">
      <pc:chgData name="Nahuel Salazar" userId="b42227e5266220d9" providerId="LiveId" clId="{F50DC41E-33DC-47EF-9CBD-550588D96239}" dt="2022-09-09T18:07:44.343" v="1"/>
      <pc:docMkLst>
        <pc:docMk/>
      </pc:docMkLst>
      <pc:sldChg chg="ord">
        <pc:chgData name="Nahuel Salazar" userId="b42227e5266220d9" providerId="LiveId" clId="{F50DC41E-33DC-47EF-9CBD-550588D96239}" dt="2022-09-09T18:07:44.343" v="1"/>
        <pc:sldMkLst>
          <pc:docMk/>
          <pc:sldMk cId="3972087234" sldId="308"/>
        </pc:sldMkLst>
      </pc:sldChg>
    </pc:docChg>
  </pc:docChgLst>
  <pc:docChgLst>
    <pc:chgData name="Nahuel Salazar" userId="b42227e5266220d9" providerId="LiveId" clId="{DC2AFC90-4715-47B1-9322-9F4C316F4941}"/>
    <pc:docChg chg="undo custSel modSld">
      <pc:chgData name="Nahuel Salazar" userId="b42227e5266220d9" providerId="LiveId" clId="{DC2AFC90-4715-47B1-9322-9F4C316F4941}" dt="2022-09-08T12:25:33.160" v="221" actId="14100"/>
      <pc:docMkLst>
        <pc:docMk/>
      </pc:docMkLst>
      <pc:sldChg chg="addSp delSp modSp mod">
        <pc:chgData name="Nahuel Salazar" userId="b42227e5266220d9" providerId="LiveId" clId="{DC2AFC90-4715-47B1-9322-9F4C316F4941}" dt="2022-09-02T12:31:50.087" v="3"/>
        <pc:sldMkLst>
          <pc:docMk/>
          <pc:sldMk cId="4250523365" sldId="258"/>
        </pc:sldMkLst>
        <pc:spChg chg="add del mod">
          <ac:chgData name="Nahuel Salazar" userId="b42227e5266220d9" providerId="LiveId" clId="{DC2AFC90-4715-47B1-9322-9F4C316F4941}" dt="2022-09-02T12:00:42.439" v="2"/>
          <ac:spMkLst>
            <pc:docMk/>
            <pc:sldMk cId="4250523365" sldId="258"/>
            <ac:spMk id="2" creationId="{A8EB5E1B-A179-EB07-7BD8-9BF99DD9C564}"/>
          </ac:spMkLst>
        </pc:spChg>
        <pc:spChg chg="add del mod">
          <ac:chgData name="Nahuel Salazar" userId="b42227e5266220d9" providerId="LiveId" clId="{DC2AFC90-4715-47B1-9322-9F4C316F4941}" dt="2022-09-02T12:00:42.439" v="2"/>
          <ac:spMkLst>
            <pc:docMk/>
            <pc:sldMk cId="4250523365" sldId="258"/>
            <ac:spMk id="3" creationId="{E98D71AF-9934-C76C-4813-40F7F6B08535}"/>
          </ac:spMkLst>
        </pc:spChg>
        <pc:spChg chg="mod">
          <ac:chgData name="Nahuel Salazar" userId="b42227e5266220d9" providerId="LiveId" clId="{DC2AFC90-4715-47B1-9322-9F4C316F4941}" dt="2022-09-02T12:31:50.087" v="3"/>
          <ac:spMkLst>
            <pc:docMk/>
            <pc:sldMk cId="4250523365" sldId="258"/>
            <ac:spMk id="4" creationId="{00000000-0000-0000-0000-000000000000}"/>
          </ac:spMkLst>
        </pc:spChg>
        <pc:spChg chg="mod">
          <ac:chgData name="Nahuel Salazar" userId="b42227e5266220d9" providerId="LiveId" clId="{DC2AFC90-4715-47B1-9322-9F4C316F4941}" dt="2022-09-02T12:31:50.087" v="3"/>
          <ac:spMkLst>
            <pc:docMk/>
            <pc:sldMk cId="4250523365" sldId="258"/>
            <ac:spMk id="5" creationId="{00000000-0000-0000-0000-000000000000}"/>
          </ac:spMkLst>
        </pc:spChg>
      </pc:sldChg>
      <pc:sldChg chg="modSp mod">
        <pc:chgData name="Nahuel Salazar" userId="b42227e5266220d9" providerId="LiveId" clId="{DC2AFC90-4715-47B1-9322-9F4C316F4941}" dt="2022-09-02T12:33:23.017" v="74" actId="1076"/>
        <pc:sldMkLst>
          <pc:docMk/>
          <pc:sldMk cId="3966607583" sldId="259"/>
        </pc:sldMkLst>
        <pc:spChg chg="mod">
          <ac:chgData name="Nahuel Salazar" userId="b42227e5266220d9" providerId="LiveId" clId="{DC2AFC90-4715-47B1-9322-9F4C316F4941}" dt="2022-09-02T12:31:50.337" v="10" actId="27636"/>
          <ac:spMkLst>
            <pc:docMk/>
            <pc:sldMk cId="3966607583" sldId="259"/>
            <ac:spMk id="8" creationId="{00000000-0000-0000-0000-000000000000}"/>
          </ac:spMkLst>
        </pc:spChg>
        <pc:spChg chg="mod">
          <ac:chgData name="Nahuel Salazar" userId="b42227e5266220d9" providerId="LiveId" clId="{DC2AFC90-4715-47B1-9322-9F4C316F4941}" dt="2022-09-02T12:33:23.017" v="74" actId="1076"/>
          <ac:spMkLst>
            <pc:docMk/>
            <pc:sldMk cId="3966607583" sldId="259"/>
            <ac:spMk id="9" creationId="{00000000-0000-0000-0000-000000000000}"/>
          </ac:spMkLst>
        </pc:spChg>
      </pc:sldChg>
      <pc:sldChg chg="modSp mod">
        <pc:chgData name="Nahuel Salazar" userId="b42227e5266220d9" providerId="LiveId" clId="{DC2AFC90-4715-47B1-9322-9F4C316F4941}" dt="2022-09-02T12:33:18.245" v="73" actId="1076"/>
        <pc:sldMkLst>
          <pc:docMk/>
          <pc:sldMk cId="786037706" sldId="261"/>
        </pc:sldMkLst>
        <pc:spChg chg="mod">
          <ac:chgData name="Nahuel Salazar" userId="b42227e5266220d9" providerId="LiveId" clId="{DC2AFC90-4715-47B1-9322-9F4C316F4941}" dt="2022-09-02T12:31:50.337" v="11" actId="27636"/>
          <ac:spMkLst>
            <pc:docMk/>
            <pc:sldMk cId="786037706" sldId="261"/>
            <ac:spMk id="8" creationId="{00000000-0000-0000-0000-000000000000}"/>
          </ac:spMkLst>
        </pc:spChg>
        <pc:spChg chg="mod">
          <ac:chgData name="Nahuel Salazar" userId="b42227e5266220d9" providerId="LiveId" clId="{DC2AFC90-4715-47B1-9322-9F4C316F4941}" dt="2022-09-02T12:33:18.245" v="73" actId="1076"/>
          <ac:spMkLst>
            <pc:docMk/>
            <pc:sldMk cId="786037706" sldId="261"/>
            <ac:spMk id="9" creationId="{00000000-0000-0000-0000-000000000000}"/>
          </ac:spMkLst>
        </pc:spChg>
      </pc:sldChg>
      <pc:sldChg chg="modSp mod">
        <pc:chgData name="Nahuel Salazar" userId="b42227e5266220d9" providerId="LiveId" clId="{DC2AFC90-4715-47B1-9322-9F4C316F4941}" dt="2022-09-02T12:33:14.336" v="72" actId="1076"/>
        <pc:sldMkLst>
          <pc:docMk/>
          <pc:sldMk cId="2630883987" sldId="262"/>
        </pc:sldMkLst>
        <pc:spChg chg="mod">
          <ac:chgData name="Nahuel Salazar" userId="b42227e5266220d9" providerId="LiveId" clId="{DC2AFC90-4715-47B1-9322-9F4C316F4941}" dt="2022-09-02T12:31:50.337" v="12" actId="27636"/>
          <ac:spMkLst>
            <pc:docMk/>
            <pc:sldMk cId="2630883987" sldId="262"/>
            <ac:spMk id="8" creationId="{00000000-0000-0000-0000-000000000000}"/>
          </ac:spMkLst>
        </pc:spChg>
        <pc:spChg chg="mod">
          <ac:chgData name="Nahuel Salazar" userId="b42227e5266220d9" providerId="LiveId" clId="{DC2AFC90-4715-47B1-9322-9F4C316F4941}" dt="2022-09-02T12:33:14.336" v="72" actId="1076"/>
          <ac:spMkLst>
            <pc:docMk/>
            <pc:sldMk cId="2630883987" sldId="262"/>
            <ac:spMk id="9" creationId="{00000000-0000-0000-0000-000000000000}"/>
          </ac:spMkLst>
        </pc:spChg>
      </pc:sldChg>
      <pc:sldChg chg="modSp mod">
        <pc:chgData name="Nahuel Salazar" userId="b42227e5266220d9" providerId="LiveId" clId="{DC2AFC90-4715-47B1-9322-9F4C316F4941}" dt="2022-09-02T12:33:09.740" v="71" actId="1076"/>
        <pc:sldMkLst>
          <pc:docMk/>
          <pc:sldMk cId="3271031199" sldId="263"/>
        </pc:sldMkLst>
        <pc:spChg chg="mod">
          <ac:chgData name="Nahuel Salazar" userId="b42227e5266220d9" providerId="LiveId" clId="{DC2AFC90-4715-47B1-9322-9F4C316F4941}" dt="2022-09-02T12:31:50.337" v="13" actId="27636"/>
          <ac:spMkLst>
            <pc:docMk/>
            <pc:sldMk cId="3271031199" sldId="263"/>
            <ac:spMk id="8" creationId="{00000000-0000-0000-0000-000000000000}"/>
          </ac:spMkLst>
        </pc:spChg>
        <pc:spChg chg="mod">
          <ac:chgData name="Nahuel Salazar" userId="b42227e5266220d9" providerId="LiveId" clId="{DC2AFC90-4715-47B1-9322-9F4C316F4941}" dt="2022-09-02T12:33:09.740" v="71" actId="1076"/>
          <ac:spMkLst>
            <pc:docMk/>
            <pc:sldMk cId="3271031199" sldId="263"/>
            <ac:spMk id="9" creationId="{00000000-0000-0000-0000-000000000000}"/>
          </ac:spMkLst>
        </pc:spChg>
      </pc:sldChg>
      <pc:sldChg chg="modSp mod">
        <pc:chgData name="Nahuel Salazar" userId="b42227e5266220d9" providerId="LiveId" clId="{DC2AFC90-4715-47B1-9322-9F4C316F4941}" dt="2022-09-02T12:33:05.536" v="70" actId="1076"/>
        <pc:sldMkLst>
          <pc:docMk/>
          <pc:sldMk cId="3939248719" sldId="264"/>
        </pc:sldMkLst>
        <pc:spChg chg="mod">
          <ac:chgData name="Nahuel Salazar" userId="b42227e5266220d9" providerId="LiveId" clId="{DC2AFC90-4715-47B1-9322-9F4C316F4941}" dt="2022-09-02T12:31:50.352" v="14" actId="27636"/>
          <ac:spMkLst>
            <pc:docMk/>
            <pc:sldMk cId="3939248719" sldId="264"/>
            <ac:spMk id="8" creationId="{00000000-0000-0000-0000-000000000000}"/>
          </ac:spMkLst>
        </pc:spChg>
        <pc:spChg chg="mod">
          <ac:chgData name="Nahuel Salazar" userId="b42227e5266220d9" providerId="LiveId" clId="{DC2AFC90-4715-47B1-9322-9F4C316F4941}" dt="2022-09-02T12:33:05.536" v="70" actId="1076"/>
          <ac:spMkLst>
            <pc:docMk/>
            <pc:sldMk cId="3939248719" sldId="264"/>
            <ac:spMk id="9" creationId="{00000000-0000-0000-0000-000000000000}"/>
          </ac:spMkLst>
        </pc:spChg>
      </pc:sldChg>
      <pc:sldChg chg="modSp mod">
        <pc:chgData name="Nahuel Salazar" userId="b42227e5266220d9" providerId="LiveId" clId="{DC2AFC90-4715-47B1-9322-9F4C316F4941}" dt="2022-09-02T12:33:00.690" v="69" actId="1076"/>
        <pc:sldMkLst>
          <pc:docMk/>
          <pc:sldMk cId="227132105" sldId="265"/>
        </pc:sldMkLst>
        <pc:spChg chg="mod">
          <ac:chgData name="Nahuel Salazar" userId="b42227e5266220d9" providerId="LiveId" clId="{DC2AFC90-4715-47B1-9322-9F4C316F4941}" dt="2022-09-02T12:31:50.352" v="15" actId="27636"/>
          <ac:spMkLst>
            <pc:docMk/>
            <pc:sldMk cId="227132105" sldId="265"/>
            <ac:spMk id="8" creationId="{00000000-0000-0000-0000-000000000000}"/>
          </ac:spMkLst>
        </pc:spChg>
        <pc:spChg chg="mod">
          <ac:chgData name="Nahuel Salazar" userId="b42227e5266220d9" providerId="LiveId" clId="{DC2AFC90-4715-47B1-9322-9F4C316F4941}" dt="2022-09-02T12:33:00.690" v="69" actId="1076"/>
          <ac:spMkLst>
            <pc:docMk/>
            <pc:sldMk cId="227132105" sldId="265"/>
            <ac:spMk id="9" creationId="{00000000-0000-0000-0000-000000000000}"/>
          </ac:spMkLst>
        </pc:spChg>
      </pc:sldChg>
      <pc:sldChg chg="modSp mod">
        <pc:chgData name="Nahuel Salazar" userId="b42227e5266220d9" providerId="LiveId" clId="{DC2AFC90-4715-47B1-9322-9F4C316F4941}" dt="2022-09-02T12:32:56.189" v="68" actId="1076"/>
        <pc:sldMkLst>
          <pc:docMk/>
          <pc:sldMk cId="2486322531" sldId="266"/>
        </pc:sldMkLst>
        <pc:spChg chg="mod">
          <ac:chgData name="Nahuel Salazar" userId="b42227e5266220d9" providerId="LiveId" clId="{DC2AFC90-4715-47B1-9322-9F4C316F4941}" dt="2022-09-02T12:31:50.352" v="16" actId="27636"/>
          <ac:spMkLst>
            <pc:docMk/>
            <pc:sldMk cId="2486322531" sldId="266"/>
            <ac:spMk id="8" creationId="{00000000-0000-0000-0000-000000000000}"/>
          </ac:spMkLst>
        </pc:spChg>
        <pc:spChg chg="mod">
          <ac:chgData name="Nahuel Salazar" userId="b42227e5266220d9" providerId="LiveId" clId="{DC2AFC90-4715-47B1-9322-9F4C316F4941}" dt="2022-09-02T12:32:56.189" v="68" actId="1076"/>
          <ac:spMkLst>
            <pc:docMk/>
            <pc:sldMk cId="2486322531" sldId="266"/>
            <ac:spMk id="9" creationId="{00000000-0000-0000-0000-000000000000}"/>
          </ac:spMkLst>
        </pc:spChg>
      </pc:sldChg>
      <pc:sldChg chg="modSp mod">
        <pc:chgData name="Nahuel Salazar" userId="b42227e5266220d9" providerId="LiveId" clId="{DC2AFC90-4715-47B1-9322-9F4C316F4941}" dt="2022-09-02T12:33:27.956" v="75" actId="1076"/>
        <pc:sldMkLst>
          <pc:docMk/>
          <pc:sldMk cId="805840834" sldId="267"/>
        </pc:sldMkLst>
        <pc:spChg chg="mod">
          <ac:chgData name="Nahuel Salazar" userId="b42227e5266220d9" providerId="LiveId" clId="{DC2AFC90-4715-47B1-9322-9F4C316F4941}" dt="2022-09-02T12:31:50.337" v="9" actId="27636"/>
          <ac:spMkLst>
            <pc:docMk/>
            <pc:sldMk cId="805840834" sldId="267"/>
            <ac:spMk id="5" creationId="{00000000-0000-0000-0000-000000000000}"/>
          </ac:spMkLst>
        </pc:spChg>
        <pc:spChg chg="mod">
          <ac:chgData name="Nahuel Salazar" userId="b42227e5266220d9" providerId="LiveId" clId="{DC2AFC90-4715-47B1-9322-9F4C316F4941}" dt="2022-09-02T12:33:27.956" v="75" actId="1076"/>
          <ac:spMkLst>
            <pc:docMk/>
            <pc:sldMk cId="805840834" sldId="267"/>
            <ac:spMk id="9" creationId="{00000000-0000-0000-0000-000000000000}"/>
          </ac:spMkLst>
        </pc:spChg>
      </pc:sldChg>
      <pc:sldChg chg="modSp mod">
        <pc:chgData name="Nahuel Salazar" userId="b42227e5266220d9" providerId="LiveId" clId="{DC2AFC90-4715-47B1-9322-9F4C316F4941}" dt="2022-09-02T12:32:49.563" v="67" actId="1076"/>
        <pc:sldMkLst>
          <pc:docMk/>
          <pc:sldMk cId="549658972" sldId="268"/>
        </pc:sldMkLst>
        <pc:spChg chg="mod">
          <ac:chgData name="Nahuel Salazar" userId="b42227e5266220d9" providerId="LiveId" clId="{DC2AFC90-4715-47B1-9322-9F4C316F4941}" dt="2022-09-02T12:32:49.563" v="67" actId="1076"/>
          <ac:spMkLst>
            <pc:docMk/>
            <pc:sldMk cId="549658972" sldId="268"/>
            <ac:spMk id="9" creationId="{00000000-0000-0000-0000-000000000000}"/>
          </ac:spMkLst>
        </pc:spChg>
      </pc:sldChg>
      <pc:sldChg chg="modSp mod">
        <pc:chgData name="Nahuel Salazar" userId="b42227e5266220d9" providerId="LiveId" clId="{DC2AFC90-4715-47B1-9322-9F4C316F4941}" dt="2022-09-02T12:32:46.342" v="66" actId="1076"/>
        <pc:sldMkLst>
          <pc:docMk/>
          <pc:sldMk cId="2510616114" sldId="269"/>
        </pc:sldMkLst>
        <pc:spChg chg="mod">
          <ac:chgData name="Nahuel Salazar" userId="b42227e5266220d9" providerId="LiveId" clId="{DC2AFC90-4715-47B1-9322-9F4C316F4941}" dt="2022-09-02T12:31:50.383" v="17" actId="27636"/>
          <ac:spMkLst>
            <pc:docMk/>
            <pc:sldMk cId="2510616114" sldId="269"/>
            <ac:spMk id="5" creationId="{00000000-0000-0000-0000-000000000000}"/>
          </ac:spMkLst>
        </pc:spChg>
        <pc:spChg chg="mod">
          <ac:chgData name="Nahuel Salazar" userId="b42227e5266220d9" providerId="LiveId" clId="{DC2AFC90-4715-47B1-9322-9F4C316F4941}" dt="2022-09-02T12:32:46.342" v="66" actId="1076"/>
          <ac:spMkLst>
            <pc:docMk/>
            <pc:sldMk cId="2510616114" sldId="269"/>
            <ac:spMk id="9" creationId="{00000000-0000-0000-0000-000000000000}"/>
          </ac:spMkLst>
        </pc:spChg>
      </pc:sldChg>
      <pc:sldChg chg="modSp mod">
        <pc:chgData name="Nahuel Salazar" userId="b42227e5266220d9" providerId="LiveId" clId="{DC2AFC90-4715-47B1-9322-9F4C316F4941}" dt="2022-09-02T12:34:23.519" v="85" actId="207"/>
        <pc:sldMkLst>
          <pc:docMk/>
          <pc:sldMk cId="910105543" sldId="270"/>
        </pc:sldMkLst>
        <pc:spChg chg="mod">
          <ac:chgData name="Nahuel Salazar" userId="b42227e5266220d9" providerId="LiveId" clId="{DC2AFC90-4715-47B1-9322-9F4C316F4941}" dt="2022-09-02T12:34:23.519" v="85" actId="207"/>
          <ac:spMkLst>
            <pc:docMk/>
            <pc:sldMk cId="910105543" sldId="270"/>
            <ac:spMk id="7" creationId="{00000000-0000-0000-0000-000000000000}"/>
          </ac:spMkLst>
        </pc:spChg>
        <pc:spChg chg="mod">
          <ac:chgData name="Nahuel Salazar" userId="b42227e5266220d9" providerId="LiveId" clId="{DC2AFC90-4715-47B1-9322-9F4C316F4941}" dt="2022-09-02T12:31:50.383" v="18" actId="27636"/>
          <ac:spMkLst>
            <pc:docMk/>
            <pc:sldMk cId="910105543" sldId="270"/>
            <ac:spMk id="8" creationId="{00000000-0000-0000-0000-000000000000}"/>
          </ac:spMkLst>
        </pc:spChg>
        <pc:spChg chg="mod">
          <ac:chgData name="Nahuel Salazar" userId="b42227e5266220d9" providerId="LiveId" clId="{DC2AFC90-4715-47B1-9322-9F4C316F4941}" dt="2022-09-02T12:32:41.198" v="65" actId="1076"/>
          <ac:spMkLst>
            <pc:docMk/>
            <pc:sldMk cId="910105543" sldId="270"/>
            <ac:spMk id="9" creationId="{00000000-0000-0000-0000-000000000000}"/>
          </ac:spMkLst>
        </pc:spChg>
        <pc:picChg chg="mod">
          <ac:chgData name="Nahuel Salazar" userId="b42227e5266220d9" providerId="LiveId" clId="{DC2AFC90-4715-47B1-9322-9F4C316F4941}" dt="2022-09-02T12:32:24.890" v="63" actId="1076"/>
          <ac:picMkLst>
            <pc:docMk/>
            <pc:sldMk cId="910105543" sldId="270"/>
            <ac:picMk id="9218" creationId="{00000000-0000-0000-0000-000000000000}"/>
          </ac:picMkLst>
        </pc:picChg>
      </pc:sldChg>
      <pc:sldChg chg="modSp mod">
        <pc:chgData name="Nahuel Salazar" userId="b42227e5266220d9" providerId="LiveId" clId="{DC2AFC90-4715-47B1-9322-9F4C316F4941}" dt="2022-09-02T12:36:07.363" v="90" actId="1076"/>
        <pc:sldMkLst>
          <pc:docMk/>
          <pc:sldMk cId="2423670858" sldId="271"/>
        </pc:sldMkLst>
        <pc:spChg chg="mod">
          <ac:chgData name="Nahuel Salazar" userId="b42227e5266220d9" providerId="LiveId" clId="{DC2AFC90-4715-47B1-9322-9F4C316F4941}" dt="2022-09-02T12:36:05.363" v="89" actId="1076"/>
          <ac:spMkLst>
            <pc:docMk/>
            <pc:sldMk cId="2423670858" sldId="271"/>
            <ac:spMk id="7" creationId="{00000000-0000-0000-0000-000000000000}"/>
          </ac:spMkLst>
        </pc:spChg>
        <pc:spChg chg="mod">
          <ac:chgData name="Nahuel Salazar" userId="b42227e5266220d9" providerId="LiveId" clId="{DC2AFC90-4715-47B1-9322-9F4C316F4941}" dt="2022-09-02T12:31:50.383" v="20" actId="27636"/>
          <ac:spMkLst>
            <pc:docMk/>
            <pc:sldMk cId="2423670858" sldId="271"/>
            <ac:spMk id="8" creationId="{00000000-0000-0000-0000-000000000000}"/>
          </ac:spMkLst>
        </pc:spChg>
        <pc:spChg chg="mod">
          <ac:chgData name="Nahuel Salazar" userId="b42227e5266220d9" providerId="LiveId" clId="{DC2AFC90-4715-47B1-9322-9F4C316F4941}" dt="2022-09-02T12:36:07.363" v="90" actId="1076"/>
          <ac:spMkLst>
            <pc:docMk/>
            <pc:sldMk cId="2423670858" sldId="271"/>
            <ac:spMk id="9" creationId="{00000000-0000-0000-0000-000000000000}"/>
          </ac:spMkLst>
        </pc:spChg>
      </pc:sldChg>
      <pc:sldChg chg="modSp mod">
        <pc:chgData name="Nahuel Salazar" userId="b42227e5266220d9" providerId="LiveId" clId="{DC2AFC90-4715-47B1-9322-9F4C316F4941}" dt="2022-09-02T12:34:18.816" v="84" actId="207"/>
        <pc:sldMkLst>
          <pc:docMk/>
          <pc:sldMk cId="2614927988" sldId="272"/>
        </pc:sldMkLst>
        <pc:spChg chg="mod">
          <ac:chgData name="Nahuel Salazar" userId="b42227e5266220d9" providerId="LiveId" clId="{DC2AFC90-4715-47B1-9322-9F4C316F4941}" dt="2022-09-02T12:34:18.816" v="84" actId="207"/>
          <ac:spMkLst>
            <pc:docMk/>
            <pc:sldMk cId="2614927988" sldId="272"/>
            <ac:spMk id="7" creationId="{00000000-0000-0000-0000-000000000000}"/>
          </ac:spMkLst>
        </pc:spChg>
        <pc:spChg chg="mod">
          <ac:chgData name="Nahuel Salazar" userId="b42227e5266220d9" providerId="LiveId" clId="{DC2AFC90-4715-47B1-9322-9F4C316F4941}" dt="2022-09-02T12:31:50.383" v="19" actId="27636"/>
          <ac:spMkLst>
            <pc:docMk/>
            <pc:sldMk cId="2614927988" sldId="272"/>
            <ac:spMk id="8" creationId="{00000000-0000-0000-0000-000000000000}"/>
          </ac:spMkLst>
        </pc:spChg>
        <pc:spChg chg="mod">
          <ac:chgData name="Nahuel Salazar" userId="b42227e5266220d9" providerId="LiveId" clId="{DC2AFC90-4715-47B1-9322-9F4C316F4941}" dt="2022-09-02T12:34:08.144" v="82" actId="1076"/>
          <ac:spMkLst>
            <pc:docMk/>
            <pc:sldMk cId="2614927988" sldId="272"/>
            <ac:spMk id="9" creationId="{00000000-0000-0000-0000-000000000000}"/>
          </ac:spMkLst>
        </pc:spChg>
      </pc:sldChg>
      <pc:sldChg chg="modSp mod">
        <pc:chgData name="Nahuel Salazar" userId="b42227e5266220d9" providerId="LiveId" clId="{DC2AFC90-4715-47B1-9322-9F4C316F4941}" dt="2022-09-02T12:34:31.709" v="87" actId="207"/>
        <pc:sldMkLst>
          <pc:docMk/>
          <pc:sldMk cId="1850634795" sldId="273"/>
        </pc:sldMkLst>
        <pc:spChg chg="mod">
          <ac:chgData name="Nahuel Salazar" userId="b42227e5266220d9" providerId="LiveId" clId="{DC2AFC90-4715-47B1-9322-9F4C316F4941}" dt="2022-09-02T12:34:31.709" v="87" actId="207"/>
          <ac:spMkLst>
            <pc:docMk/>
            <pc:sldMk cId="1850634795" sldId="273"/>
            <ac:spMk id="7" creationId="{00000000-0000-0000-0000-000000000000}"/>
          </ac:spMkLst>
        </pc:spChg>
        <pc:spChg chg="mod">
          <ac:chgData name="Nahuel Salazar" userId="b42227e5266220d9" providerId="LiveId" clId="{DC2AFC90-4715-47B1-9322-9F4C316F4941}" dt="2022-09-02T12:31:50.399" v="21" actId="27636"/>
          <ac:spMkLst>
            <pc:docMk/>
            <pc:sldMk cId="1850634795" sldId="273"/>
            <ac:spMk id="8" creationId="{00000000-0000-0000-0000-000000000000}"/>
          </ac:spMkLst>
        </pc:spChg>
        <pc:spChg chg="mod">
          <ac:chgData name="Nahuel Salazar" userId="b42227e5266220d9" providerId="LiveId" clId="{DC2AFC90-4715-47B1-9322-9F4C316F4941}" dt="2022-09-02T12:34:27.021" v="86" actId="1076"/>
          <ac:spMkLst>
            <pc:docMk/>
            <pc:sldMk cId="1850634795" sldId="273"/>
            <ac:spMk id="9" creationId="{00000000-0000-0000-0000-000000000000}"/>
          </ac:spMkLst>
        </pc:spChg>
      </pc:sldChg>
      <pc:sldChg chg="modSp mod">
        <pc:chgData name="Nahuel Salazar" userId="b42227e5266220d9" providerId="LiveId" clId="{DC2AFC90-4715-47B1-9322-9F4C316F4941}" dt="2022-09-02T12:36:15.791" v="91" actId="1076"/>
        <pc:sldMkLst>
          <pc:docMk/>
          <pc:sldMk cId="1865171068" sldId="274"/>
        </pc:sldMkLst>
        <pc:spChg chg="mod">
          <ac:chgData name="Nahuel Salazar" userId="b42227e5266220d9" providerId="LiveId" clId="{DC2AFC90-4715-47B1-9322-9F4C316F4941}" dt="2022-09-02T12:31:50.399" v="22" actId="27636"/>
          <ac:spMkLst>
            <pc:docMk/>
            <pc:sldMk cId="1865171068" sldId="274"/>
            <ac:spMk id="6" creationId="{00000000-0000-0000-0000-000000000000}"/>
          </ac:spMkLst>
        </pc:spChg>
        <pc:spChg chg="mod">
          <ac:chgData name="Nahuel Salazar" userId="b42227e5266220d9" providerId="LiveId" clId="{DC2AFC90-4715-47B1-9322-9F4C316F4941}" dt="2022-09-02T12:31:50.399" v="23" actId="27636"/>
          <ac:spMkLst>
            <pc:docMk/>
            <pc:sldMk cId="1865171068" sldId="274"/>
            <ac:spMk id="8" creationId="{00000000-0000-0000-0000-000000000000}"/>
          </ac:spMkLst>
        </pc:spChg>
        <pc:spChg chg="mod">
          <ac:chgData name="Nahuel Salazar" userId="b42227e5266220d9" providerId="LiveId" clId="{DC2AFC90-4715-47B1-9322-9F4C316F4941}" dt="2022-09-02T12:36:15.791" v="91" actId="1076"/>
          <ac:spMkLst>
            <pc:docMk/>
            <pc:sldMk cId="1865171068" sldId="274"/>
            <ac:spMk id="9" creationId="{00000000-0000-0000-0000-000000000000}"/>
          </ac:spMkLst>
        </pc:spChg>
      </pc:sldChg>
      <pc:sldChg chg="modSp mod">
        <pc:chgData name="Nahuel Salazar" userId="b42227e5266220d9" providerId="LiveId" clId="{DC2AFC90-4715-47B1-9322-9F4C316F4941}" dt="2022-09-02T13:00:08.782" v="95" actId="1076"/>
        <pc:sldMkLst>
          <pc:docMk/>
          <pc:sldMk cId="2950189802" sldId="275"/>
        </pc:sldMkLst>
        <pc:spChg chg="mod">
          <ac:chgData name="Nahuel Salazar" userId="b42227e5266220d9" providerId="LiveId" clId="{DC2AFC90-4715-47B1-9322-9F4C316F4941}" dt="2022-09-02T12:59:20.488" v="92" actId="207"/>
          <ac:spMkLst>
            <pc:docMk/>
            <pc:sldMk cId="2950189802" sldId="275"/>
            <ac:spMk id="5" creationId="{00000000-0000-0000-0000-000000000000}"/>
          </ac:spMkLst>
        </pc:spChg>
        <pc:spChg chg="mod">
          <ac:chgData name="Nahuel Salazar" userId="b42227e5266220d9" providerId="LiveId" clId="{DC2AFC90-4715-47B1-9322-9F4C316F4941}" dt="2022-09-02T12:59:55.467" v="94" actId="20577"/>
          <ac:spMkLst>
            <pc:docMk/>
            <pc:sldMk cId="2950189802" sldId="275"/>
            <ac:spMk id="6" creationId="{00000000-0000-0000-0000-000000000000}"/>
          </ac:spMkLst>
        </pc:spChg>
        <pc:spChg chg="mod">
          <ac:chgData name="Nahuel Salazar" userId="b42227e5266220d9" providerId="LiveId" clId="{DC2AFC90-4715-47B1-9322-9F4C316F4941}" dt="2022-09-02T12:31:50.415" v="25" actId="27636"/>
          <ac:spMkLst>
            <pc:docMk/>
            <pc:sldMk cId="2950189802" sldId="275"/>
            <ac:spMk id="8" creationId="{00000000-0000-0000-0000-000000000000}"/>
          </ac:spMkLst>
        </pc:spChg>
        <pc:spChg chg="mod">
          <ac:chgData name="Nahuel Salazar" userId="b42227e5266220d9" providerId="LiveId" clId="{DC2AFC90-4715-47B1-9322-9F4C316F4941}" dt="2022-09-02T13:00:08.782" v="95" actId="1076"/>
          <ac:spMkLst>
            <pc:docMk/>
            <pc:sldMk cId="2950189802" sldId="275"/>
            <ac:spMk id="9" creationId="{00000000-0000-0000-0000-000000000000}"/>
          </ac:spMkLst>
        </pc:spChg>
      </pc:sldChg>
      <pc:sldChg chg="modSp mod">
        <pc:chgData name="Nahuel Salazar" userId="b42227e5266220d9" providerId="LiveId" clId="{DC2AFC90-4715-47B1-9322-9F4C316F4941}" dt="2022-09-02T13:01:23.993" v="96" actId="1076"/>
        <pc:sldMkLst>
          <pc:docMk/>
          <pc:sldMk cId="720360333" sldId="276"/>
        </pc:sldMkLst>
        <pc:spChg chg="mod">
          <ac:chgData name="Nahuel Salazar" userId="b42227e5266220d9" providerId="LiveId" clId="{DC2AFC90-4715-47B1-9322-9F4C316F4941}" dt="2022-09-02T13:01:23.993" v="96" actId="1076"/>
          <ac:spMkLst>
            <pc:docMk/>
            <pc:sldMk cId="720360333" sldId="276"/>
            <ac:spMk id="9" creationId="{00000000-0000-0000-0000-000000000000}"/>
          </ac:spMkLst>
        </pc:spChg>
      </pc:sldChg>
      <pc:sldChg chg="modSp mod">
        <pc:chgData name="Nahuel Salazar" userId="b42227e5266220d9" providerId="LiveId" clId="{DC2AFC90-4715-47B1-9322-9F4C316F4941}" dt="2022-09-02T12:31:50.462" v="27" actId="27636"/>
        <pc:sldMkLst>
          <pc:docMk/>
          <pc:sldMk cId="3604628165" sldId="277"/>
        </pc:sldMkLst>
        <pc:spChg chg="mod">
          <ac:chgData name="Nahuel Salazar" userId="b42227e5266220d9" providerId="LiveId" clId="{DC2AFC90-4715-47B1-9322-9F4C316F4941}" dt="2022-09-02T12:31:50.462" v="27" actId="27636"/>
          <ac:spMkLst>
            <pc:docMk/>
            <pc:sldMk cId="3604628165" sldId="277"/>
            <ac:spMk id="5" creationId="{00000000-0000-0000-0000-000000000000}"/>
          </ac:spMkLst>
        </pc:spChg>
      </pc:sldChg>
      <pc:sldChg chg="modSp mod">
        <pc:chgData name="Nahuel Salazar" userId="b42227e5266220d9" providerId="LiveId" clId="{DC2AFC90-4715-47B1-9322-9F4C316F4941}" dt="2022-09-02T13:45:49.541" v="127" actId="20577"/>
        <pc:sldMkLst>
          <pc:docMk/>
          <pc:sldMk cId="586398419" sldId="278"/>
        </pc:sldMkLst>
        <pc:spChg chg="mod">
          <ac:chgData name="Nahuel Salazar" userId="b42227e5266220d9" providerId="LiveId" clId="{DC2AFC90-4715-47B1-9322-9F4C316F4941}" dt="2022-09-02T13:45:49.541" v="127" actId="20577"/>
          <ac:spMkLst>
            <pc:docMk/>
            <pc:sldMk cId="586398419" sldId="278"/>
            <ac:spMk id="5" creationId="{00000000-0000-0000-0000-000000000000}"/>
          </ac:spMkLst>
        </pc:spChg>
        <pc:spChg chg="mod">
          <ac:chgData name="Nahuel Salazar" userId="b42227e5266220d9" providerId="LiveId" clId="{DC2AFC90-4715-47B1-9322-9F4C316F4941}" dt="2022-09-02T13:45:45.560" v="121" actId="20577"/>
          <ac:spMkLst>
            <pc:docMk/>
            <pc:sldMk cId="586398419" sldId="278"/>
            <ac:spMk id="6" creationId="{00000000-0000-0000-0000-000000000000}"/>
          </ac:spMkLst>
        </pc:spChg>
        <pc:spChg chg="mod">
          <ac:chgData name="Nahuel Salazar" userId="b42227e5266220d9" providerId="LiveId" clId="{DC2AFC90-4715-47B1-9322-9F4C316F4941}" dt="2022-09-02T12:31:50.462" v="28" actId="27636"/>
          <ac:spMkLst>
            <pc:docMk/>
            <pc:sldMk cId="586398419" sldId="278"/>
            <ac:spMk id="8" creationId="{00000000-0000-0000-0000-000000000000}"/>
          </ac:spMkLst>
        </pc:spChg>
        <pc:spChg chg="mod">
          <ac:chgData name="Nahuel Salazar" userId="b42227e5266220d9" providerId="LiveId" clId="{DC2AFC90-4715-47B1-9322-9F4C316F4941}" dt="2022-09-02T13:38:58.997" v="103" actId="1076"/>
          <ac:spMkLst>
            <pc:docMk/>
            <pc:sldMk cId="586398419" sldId="278"/>
            <ac:spMk id="9" creationId="{00000000-0000-0000-0000-000000000000}"/>
          </ac:spMkLst>
        </pc:spChg>
      </pc:sldChg>
      <pc:sldChg chg="modSp mod">
        <pc:chgData name="Nahuel Salazar" userId="b42227e5266220d9" providerId="LiveId" clId="{DC2AFC90-4715-47B1-9322-9F4C316F4941}" dt="2022-09-08T12:02:15.795" v="128" actId="1076"/>
        <pc:sldMkLst>
          <pc:docMk/>
          <pc:sldMk cId="3436121430" sldId="279"/>
        </pc:sldMkLst>
        <pc:spChg chg="mod">
          <ac:chgData name="Nahuel Salazar" userId="b42227e5266220d9" providerId="LiveId" clId="{DC2AFC90-4715-47B1-9322-9F4C316F4941}" dt="2022-09-02T12:31:50.477" v="29" actId="27636"/>
          <ac:spMkLst>
            <pc:docMk/>
            <pc:sldMk cId="3436121430" sldId="279"/>
            <ac:spMk id="8" creationId="{00000000-0000-0000-0000-000000000000}"/>
          </ac:spMkLst>
        </pc:spChg>
        <pc:spChg chg="mod">
          <ac:chgData name="Nahuel Salazar" userId="b42227e5266220d9" providerId="LiveId" clId="{DC2AFC90-4715-47B1-9322-9F4C316F4941}" dt="2022-09-08T12:02:15.795" v="128" actId="1076"/>
          <ac:spMkLst>
            <pc:docMk/>
            <pc:sldMk cId="3436121430" sldId="279"/>
            <ac:spMk id="9" creationId="{00000000-0000-0000-0000-000000000000}"/>
          </ac:spMkLst>
        </pc:spChg>
      </pc:sldChg>
      <pc:sldChg chg="modSp mod">
        <pc:chgData name="Nahuel Salazar" userId="b42227e5266220d9" providerId="LiveId" clId="{DC2AFC90-4715-47B1-9322-9F4C316F4941}" dt="2022-09-08T12:02:20.291" v="129" actId="1076"/>
        <pc:sldMkLst>
          <pc:docMk/>
          <pc:sldMk cId="2091619817" sldId="280"/>
        </pc:sldMkLst>
        <pc:spChg chg="mod">
          <ac:chgData name="Nahuel Salazar" userId="b42227e5266220d9" providerId="LiveId" clId="{DC2AFC90-4715-47B1-9322-9F4C316F4941}" dt="2022-09-02T12:31:50.493" v="30" actId="27636"/>
          <ac:spMkLst>
            <pc:docMk/>
            <pc:sldMk cId="2091619817" sldId="280"/>
            <ac:spMk id="6" creationId="{00000000-0000-0000-0000-000000000000}"/>
          </ac:spMkLst>
        </pc:spChg>
        <pc:spChg chg="mod">
          <ac:chgData name="Nahuel Salazar" userId="b42227e5266220d9" providerId="LiveId" clId="{DC2AFC90-4715-47B1-9322-9F4C316F4941}" dt="2022-09-02T12:31:50.493" v="31" actId="27636"/>
          <ac:spMkLst>
            <pc:docMk/>
            <pc:sldMk cId="2091619817" sldId="280"/>
            <ac:spMk id="8" creationId="{00000000-0000-0000-0000-000000000000}"/>
          </ac:spMkLst>
        </pc:spChg>
        <pc:spChg chg="mod">
          <ac:chgData name="Nahuel Salazar" userId="b42227e5266220d9" providerId="LiveId" clId="{DC2AFC90-4715-47B1-9322-9F4C316F4941}" dt="2022-09-08T12:02:20.291" v="129" actId="1076"/>
          <ac:spMkLst>
            <pc:docMk/>
            <pc:sldMk cId="2091619817" sldId="280"/>
            <ac:spMk id="9" creationId="{00000000-0000-0000-0000-000000000000}"/>
          </ac:spMkLst>
        </pc:spChg>
      </pc:sldChg>
      <pc:sldChg chg="modSp mod">
        <pc:chgData name="Nahuel Salazar" userId="b42227e5266220d9" providerId="LiveId" clId="{DC2AFC90-4715-47B1-9322-9F4C316F4941}" dt="2022-09-08T12:02:25.039" v="130" actId="1076"/>
        <pc:sldMkLst>
          <pc:docMk/>
          <pc:sldMk cId="3743006578" sldId="281"/>
        </pc:sldMkLst>
        <pc:spChg chg="mod">
          <ac:chgData name="Nahuel Salazar" userId="b42227e5266220d9" providerId="LiveId" clId="{DC2AFC90-4715-47B1-9322-9F4C316F4941}" dt="2022-09-08T12:02:25.039" v="130" actId="1076"/>
          <ac:spMkLst>
            <pc:docMk/>
            <pc:sldMk cId="3743006578" sldId="281"/>
            <ac:spMk id="9" creationId="{00000000-0000-0000-0000-000000000000}"/>
          </ac:spMkLst>
        </pc:spChg>
      </pc:sldChg>
      <pc:sldChg chg="modSp mod">
        <pc:chgData name="Nahuel Salazar" userId="b42227e5266220d9" providerId="LiveId" clId="{DC2AFC90-4715-47B1-9322-9F4C316F4941}" dt="2022-09-08T12:02:31.354" v="131" actId="1076"/>
        <pc:sldMkLst>
          <pc:docMk/>
          <pc:sldMk cId="3335862043" sldId="282"/>
        </pc:sldMkLst>
        <pc:spChg chg="mod">
          <ac:chgData name="Nahuel Salazar" userId="b42227e5266220d9" providerId="LiveId" clId="{DC2AFC90-4715-47B1-9322-9F4C316F4941}" dt="2022-09-02T12:31:50.508" v="32" actId="27636"/>
          <ac:spMkLst>
            <pc:docMk/>
            <pc:sldMk cId="3335862043" sldId="282"/>
            <ac:spMk id="8" creationId="{00000000-0000-0000-0000-000000000000}"/>
          </ac:spMkLst>
        </pc:spChg>
        <pc:spChg chg="mod">
          <ac:chgData name="Nahuel Salazar" userId="b42227e5266220d9" providerId="LiveId" clId="{DC2AFC90-4715-47B1-9322-9F4C316F4941}" dt="2022-09-08T12:02:31.354" v="131" actId="1076"/>
          <ac:spMkLst>
            <pc:docMk/>
            <pc:sldMk cId="3335862043" sldId="282"/>
            <ac:spMk id="9" creationId="{00000000-0000-0000-0000-000000000000}"/>
          </ac:spMkLst>
        </pc:spChg>
      </pc:sldChg>
      <pc:sldChg chg="modSp mod">
        <pc:chgData name="Nahuel Salazar" userId="b42227e5266220d9" providerId="LiveId" clId="{DC2AFC90-4715-47B1-9322-9F4C316F4941}" dt="2022-09-08T12:02:36.998" v="132" actId="1076"/>
        <pc:sldMkLst>
          <pc:docMk/>
          <pc:sldMk cId="929308705" sldId="283"/>
        </pc:sldMkLst>
        <pc:spChg chg="mod">
          <ac:chgData name="Nahuel Salazar" userId="b42227e5266220d9" providerId="LiveId" clId="{DC2AFC90-4715-47B1-9322-9F4C316F4941}" dt="2022-09-02T12:31:50.508" v="33" actId="27636"/>
          <ac:spMkLst>
            <pc:docMk/>
            <pc:sldMk cId="929308705" sldId="283"/>
            <ac:spMk id="6" creationId="{00000000-0000-0000-0000-000000000000}"/>
          </ac:spMkLst>
        </pc:spChg>
        <pc:spChg chg="mod">
          <ac:chgData name="Nahuel Salazar" userId="b42227e5266220d9" providerId="LiveId" clId="{DC2AFC90-4715-47B1-9322-9F4C316F4941}" dt="2022-09-02T12:31:50.524" v="34" actId="27636"/>
          <ac:spMkLst>
            <pc:docMk/>
            <pc:sldMk cId="929308705" sldId="283"/>
            <ac:spMk id="8" creationId="{00000000-0000-0000-0000-000000000000}"/>
          </ac:spMkLst>
        </pc:spChg>
        <pc:spChg chg="mod">
          <ac:chgData name="Nahuel Salazar" userId="b42227e5266220d9" providerId="LiveId" clId="{DC2AFC90-4715-47B1-9322-9F4C316F4941}" dt="2022-09-08T12:02:36.998" v="132" actId="1076"/>
          <ac:spMkLst>
            <pc:docMk/>
            <pc:sldMk cId="929308705" sldId="283"/>
            <ac:spMk id="9" creationId="{00000000-0000-0000-0000-000000000000}"/>
          </ac:spMkLst>
        </pc:spChg>
      </pc:sldChg>
      <pc:sldChg chg="modSp mod">
        <pc:chgData name="Nahuel Salazar" userId="b42227e5266220d9" providerId="LiveId" clId="{DC2AFC90-4715-47B1-9322-9F4C316F4941}" dt="2022-09-08T12:14:18.982" v="185" actId="14100"/>
        <pc:sldMkLst>
          <pc:docMk/>
          <pc:sldMk cId="1465386733" sldId="284"/>
        </pc:sldMkLst>
        <pc:spChg chg="mod">
          <ac:chgData name="Nahuel Salazar" userId="b42227e5266220d9" providerId="LiveId" clId="{DC2AFC90-4715-47B1-9322-9F4C316F4941}" dt="2022-09-08T12:14:18.982" v="185" actId="14100"/>
          <ac:spMkLst>
            <pc:docMk/>
            <pc:sldMk cId="1465386733" sldId="284"/>
            <ac:spMk id="6" creationId="{00000000-0000-0000-0000-000000000000}"/>
          </ac:spMkLst>
        </pc:spChg>
      </pc:sldChg>
      <pc:sldChg chg="modSp mod">
        <pc:chgData name="Nahuel Salazar" userId="b42227e5266220d9" providerId="LiveId" clId="{DC2AFC90-4715-47B1-9322-9F4C316F4941}" dt="2022-09-02T12:31:50.243" v="4" actId="27636"/>
        <pc:sldMkLst>
          <pc:docMk/>
          <pc:sldMk cId="1904347165" sldId="286"/>
        </pc:sldMkLst>
        <pc:spChg chg="mod">
          <ac:chgData name="Nahuel Salazar" userId="b42227e5266220d9" providerId="LiveId" clId="{DC2AFC90-4715-47B1-9322-9F4C316F4941}" dt="2022-09-02T12:31:50.243" v="4" actId="27636"/>
          <ac:spMkLst>
            <pc:docMk/>
            <pc:sldMk cId="1904347165" sldId="286"/>
            <ac:spMk id="5" creationId="{00000000-0000-0000-0000-000000000000}"/>
          </ac:spMkLst>
        </pc:spChg>
      </pc:sldChg>
      <pc:sldChg chg="modSp mod">
        <pc:chgData name="Nahuel Salazar" userId="b42227e5266220d9" providerId="LiveId" clId="{DC2AFC90-4715-47B1-9322-9F4C316F4941}" dt="2022-09-02T12:33:54.720" v="81" actId="1076"/>
        <pc:sldMkLst>
          <pc:docMk/>
          <pc:sldMk cId="2085163909" sldId="287"/>
        </pc:sldMkLst>
        <pc:spChg chg="mod">
          <ac:chgData name="Nahuel Salazar" userId="b42227e5266220d9" providerId="LiveId" clId="{DC2AFC90-4715-47B1-9322-9F4C316F4941}" dt="2022-09-02T12:33:54.720" v="81" actId="1076"/>
          <ac:spMkLst>
            <pc:docMk/>
            <pc:sldMk cId="2085163909" sldId="287"/>
            <ac:spMk id="4" creationId="{00000000-0000-0000-0000-000000000000}"/>
          </ac:spMkLst>
        </pc:spChg>
        <pc:spChg chg="mod">
          <ac:chgData name="Nahuel Salazar" userId="b42227e5266220d9" providerId="LiveId" clId="{DC2AFC90-4715-47B1-9322-9F4C316F4941}" dt="2022-09-02T12:31:50.258" v="5" actId="27636"/>
          <ac:spMkLst>
            <pc:docMk/>
            <pc:sldMk cId="2085163909" sldId="287"/>
            <ac:spMk id="5" creationId="{00000000-0000-0000-0000-000000000000}"/>
          </ac:spMkLst>
        </pc:spChg>
      </pc:sldChg>
      <pc:sldChg chg="modSp mod">
        <pc:chgData name="Nahuel Salazar" userId="b42227e5266220d9" providerId="LiveId" clId="{DC2AFC90-4715-47B1-9322-9F4C316F4941}" dt="2022-09-02T12:33:51.201" v="80" actId="1076"/>
        <pc:sldMkLst>
          <pc:docMk/>
          <pc:sldMk cId="2842855301" sldId="288"/>
        </pc:sldMkLst>
        <pc:spChg chg="mod">
          <ac:chgData name="Nahuel Salazar" userId="b42227e5266220d9" providerId="LiveId" clId="{DC2AFC90-4715-47B1-9322-9F4C316F4941}" dt="2022-09-02T12:33:51.201" v="80" actId="1076"/>
          <ac:spMkLst>
            <pc:docMk/>
            <pc:sldMk cId="2842855301" sldId="288"/>
            <ac:spMk id="4" creationId="{00000000-0000-0000-0000-000000000000}"/>
          </ac:spMkLst>
        </pc:spChg>
        <pc:spChg chg="mod">
          <ac:chgData name="Nahuel Salazar" userId="b42227e5266220d9" providerId="LiveId" clId="{DC2AFC90-4715-47B1-9322-9F4C316F4941}" dt="2022-09-02T12:31:50.274" v="6" actId="27636"/>
          <ac:spMkLst>
            <pc:docMk/>
            <pc:sldMk cId="2842855301" sldId="288"/>
            <ac:spMk id="5" creationId="{00000000-0000-0000-0000-000000000000}"/>
          </ac:spMkLst>
        </pc:spChg>
      </pc:sldChg>
      <pc:sldChg chg="modSp mod">
        <pc:chgData name="Nahuel Salazar" userId="b42227e5266220d9" providerId="LiveId" clId="{DC2AFC90-4715-47B1-9322-9F4C316F4941}" dt="2022-09-02T12:33:46.637" v="79" actId="1076"/>
        <pc:sldMkLst>
          <pc:docMk/>
          <pc:sldMk cId="2384432146" sldId="289"/>
        </pc:sldMkLst>
        <pc:spChg chg="mod">
          <ac:chgData name="Nahuel Salazar" userId="b42227e5266220d9" providerId="LiveId" clId="{DC2AFC90-4715-47B1-9322-9F4C316F4941}" dt="2022-09-02T12:33:46.637" v="79" actId="1076"/>
          <ac:spMkLst>
            <pc:docMk/>
            <pc:sldMk cId="2384432146" sldId="289"/>
            <ac:spMk id="4" creationId="{00000000-0000-0000-0000-000000000000}"/>
          </ac:spMkLst>
        </pc:spChg>
        <pc:spChg chg="mod">
          <ac:chgData name="Nahuel Salazar" userId="b42227e5266220d9" providerId="LiveId" clId="{DC2AFC90-4715-47B1-9322-9F4C316F4941}" dt="2022-09-02T12:31:50.305" v="7" actId="27636"/>
          <ac:spMkLst>
            <pc:docMk/>
            <pc:sldMk cId="2384432146" sldId="289"/>
            <ac:spMk id="5" creationId="{00000000-0000-0000-0000-000000000000}"/>
          </ac:spMkLst>
        </pc:spChg>
      </pc:sldChg>
      <pc:sldChg chg="modSp mod">
        <pc:chgData name="Nahuel Salazar" userId="b42227e5266220d9" providerId="LiveId" clId="{DC2AFC90-4715-47B1-9322-9F4C316F4941}" dt="2022-09-02T12:33:42.028" v="78" actId="1076"/>
        <pc:sldMkLst>
          <pc:docMk/>
          <pc:sldMk cId="1223252447" sldId="290"/>
        </pc:sldMkLst>
        <pc:spChg chg="mod">
          <ac:chgData name="Nahuel Salazar" userId="b42227e5266220d9" providerId="LiveId" clId="{DC2AFC90-4715-47B1-9322-9F4C316F4941}" dt="2022-09-02T12:33:42.028" v="78" actId="1076"/>
          <ac:spMkLst>
            <pc:docMk/>
            <pc:sldMk cId="1223252447" sldId="290"/>
            <ac:spMk id="4" creationId="{00000000-0000-0000-0000-000000000000}"/>
          </ac:spMkLst>
        </pc:spChg>
        <pc:spChg chg="mod">
          <ac:chgData name="Nahuel Salazar" userId="b42227e5266220d9" providerId="LiveId" clId="{DC2AFC90-4715-47B1-9322-9F4C316F4941}" dt="2022-09-02T12:31:50.321" v="8" actId="27636"/>
          <ac:spMkLst>
            <pc:docMk/>
            <pc:sldMk cId="1223252447" sldId="290"/>
            <ac:spMk id="5" creationId="{00000000-0000-0000-0000-000000000000}"/>
          </ac:spMkLst>
        </pc:spChg>
      </pc:sldChg>
      <pc:sldChg chg="modSp mod">
        <pc:chgData name="Nahuel Salazar" userId="b42227e5266220d9" providerId="LiveId" clId="{DC2AFC90-4715-47B1-9322-9F4C316F4941}" dt="2022-09-02T12:33:38.277" v="77" actId="1076"/>
        <pc:sldMkLst>
          <pc:docMk/>
          <pc:sldMk cId="3639469592" sldId="291"/>
        </pc:sldMkLst>
        <pc:spChg chg="mod">
          <ac:chgData name="Nahuel Salazar" userId="b42227e5266220d9" providerId="LiveId" clId="{DC2AFC90-4715-47B1-9322-9F4C316F4941}" dt="2022-09-02T12:33:38.277" v="77" actId="1076"/>
          <ac:spMkLst>
            <pc:docMk/>
            <pc:sldMk cId="3639469592" sldId="291"/>
            <ac:spMk id="4" creationId="{00000000-0000-0000-0000-000000000000}"/>
          </ac:spMkLst>
        </pc:spChg>
      </pc:sldChg>
      <pc:sldChg chg="modSp mod">
        <pc:chgData name="Nahuel Salazar" userId="b42227e5266220d9" providerId="LiveId" clId="{DC2AFC90-4715-47B1-9322-9F4C316F4941}" dt="2022-09-02T12:33:33.556" v="76" actId="1076"/>
        <pc:sldMkLst>
          <pc:docMk/>
          <pc:sldMk cId="50281472" sldId="292"/>
        </pc:sldMkLst>
        <pc:spChg chg="mod">
          <ac:chgData name="Nahuel Salazar" userId="b42227e5266220d9" providerId="LiveId" clId="{DC2AFC90-4715-47B1-9322-9F4C316F4941}" dt="2022-09-02T12:33:33.556" v="76" actId="1076"/>
          <ac:spMkLst>
            <pc:docMk/>
            <pc:sldMk cId="50281472" sldId="292"/>
            <ac:spMk id="4" creationId="{00000000-0000-0000-0000-000000000000}"/>
          </ac:spMkLst>
        </pc:spChg>
      </pc:sldChg>
      <pc:sldChg chg="modSp mod">
        <pc:chgData name="Nahuel Salazar" userId="b42227e5266220d9" providerId="LiveId" clId="{DC2AFC90-4715-47B1-9322-9F4C316F4941}" dt="2022-09-02T13:02:27.364" v="98" actId="27636"/>
        <pc:sldMkLst>
          <pc:docMk/>
          <pc:sldMk cId="3471867037" sldId="293"/>
        </pc:sldMkLst>
        <pc:spChg chg="mod">
          <ac:chgData name="Nahuel Salazar" userId="b42227e5266220d9" providerId="LiveId" clId="{DC2AFC90-4715-47B1-9322-9F4C316F4941}" dt="2022-09-02T13:02:27.364" v="98" actId="27636"/>
          <ac:spMkLst>
            <pc:docMk/>
            <pc:sldMk cId="3471867037" sldId="293"/>
            <ac:spMk id="5" creationId="{00000000-0000-0000-0000-000000000000}"/>
          </ac:spMkLst>
        </pc:spChg>
      </pc:sldChg>
      <pc:sldChg chg="addSp modSp">
        <pc:chgData name="Nahuel Salazar" userId="b42227e5266220d9" providerId="LiveId" clId="{DC2AFC90-4715-47B1-9322-9F4C316F4941}" dt="2022-09-02T13:26:11.537" v="102" actId="1076"/>
        <pc:sldMkLst>
          <pc:docMk/>
          <pc:sldMk cId="1519428641" sldId="294"/>
        </pc:sldMkLst>
        <pc:spChg chg="mod">
          <ac:chgData name="Nahuel Salazar" userId="b42227e5266220d9" providerId="LiveId" clId="{DC2AFC90-4715-47B1-9322-9F4C316F4941}" dt="2022-09-02T13:25:42.948" v="99"/>
          <ac:spMkLst>
            <pc:docMk/>
            <pc:sldMk cId="1519428641" sldId="294"/>
            <ac:spMk id="5" creationId="{00000000-0000-0000-0000-000000000000}"/>
          </ac:spMkLst>
        </pc:spChg>
        <pc:picChg chg="add mod">
          <ac:chgData name="Nahuel Salazar" userId="b42227e5266220d9" providerId="LiveId" clId="{DC2AFC90-4715-47B1-9322-9F4C316F4941}" dt="2022-09-02T13:26:11.537" v="102" actId="1076"/>
          <ac:picMkLst>
            <pc:docMk/>
            <pc:sldMk cId="1519428641" sldId="294"/>
            <ac:picMk id="1026" creationId="{244FBBAB-53D9-C1EC-BA23-A2D80B8D35A6}"/>
          </ac:picMkLst>
        </pc:picChg>
      </pc:sldChg>
      <pc:sldChg chg="modSp mod">
        <pc:chgData name="Nahuel Salazar" userId="b42227e5266220d9" providerId="LiveId" clId="{DC2AFC90-4715-47B1-9322-9F4C316F4941}" dt="2022-09-08T12:04:39.432" v="156" actId="14100"/>
        <pc:sldMkLst>
          <pc:docMk/>
          <pc:sldMk cId="3054216338" sldId="295"/>
        </pc:sldMkLst>
        <pc:spChg chg="mod">
          <ac:chgData name="Nahuel Salazar" userId="b42227e5266220d9" providerId="LiveId" clId="{DC2AFC90-4715-47B1-9322-9F4C316F4941}" dt="2022-09-08T12:04:39.432" v="156" actId="14100"/>
          <ac:spMkLst>
            <pc:docMk/>
            <pc:sldMk cId="3054216338" sldId="295"/>
            <ac:spMk id="6" creationId="{00000000-0000-0000-0000-000000000000}"/>
          </ac:spMkLst>
        </pc:spChg>
        <pc:spChg chg="mod">
          <ac:chgData name="Nahuel Salazar" userId="b42227e5266220d9" providerId="LiveId" clId="{DC2AFC90-4715-47B1-9322-9F4C316F4941}" dt="2022-09-08T12:03:45.724" v="144" actId="1076"/>
          <ac:spMkLst>
            <pc:docMk/>
            <pc:sldMk cId="3054216338" sldId="295"/>
            <ac:spMk id="9" creationId="{00000000-0000-0000-0000-000000000000}"/>
          </ac:spMkLst>
        </pc:spChg>
      </pc:sldChg>
      <pc:sldChg chg="modSp mod">
        <pc:chgData name="Nahuel Salazar" userId="b42227e5266220d9" providerId="LiveId" clId="{DC2AFC90-4715-47B1-9322-9F4C316F4941}" dt="2022-09-08T12:05:39.526" v="158" actId="1076"/>
        <pc:sldMkLst>
          <pc:docMk/>
          <pc:sldMk cId="691772769" sldId="296"/>
        </pc:sldMkLst>
        <pc:spChg chg="mod">
          <ac:chgData name="Nahuel Salazar" userId="b42227e5266220d9" providerId="LiveId" clId="{DC2AFC90-4715-47B1-9322-9F4C316F4941}" dt="2022-09-08T12:05:37.125" v="157" actId="1076"/>
          <ac:spMkLst>
            <pc:docMk/>
            <pc:sldMk cId="691772769" sldId="296"/>
            <ac:spMk id="6" creationId="{00000000-0000-0000-0000-000000000000}"/>
          </ac:spMkLst>
        </pc:spChg>
        <pc:spChg chg="mod">
          <ac:chgData name="Nahuel Salazar" userId="b42227e5266220d9" providerId="LiveId" clId="{DC2AFC90-4715-47B1-9322-9F4C316F4941}" dt="2022-09-08T12:05:39.526" v="158" actId="1076"/>
          <ac:spMkLst>
            <pc:docMk/>
            <pc:sldMk cId="691772769" sldId="296"/>
            <ac:spMk id="9" creationId="{00000000-0000-0000-0000-000000000000}"/>
          </ac:spMkLst>
        </pc:spChg>
      </pc:sldChg>
      <pc:sldChg chg="modSp mod">
        <pc:chgData name="Nahuel Salazar" userId="b42227e5266220d9" providerId="LiveId" clId="{DC2AFC90-4715-47B1-9322-9F4C316F4941}" dt="2022-09-08T12:06:27.876" v="161" actId="14100"/>
        <pc:sldMkLst>
          <pc:docMk/>
          <pc:sldMk cId="2120208909" sldId="297"/>
        </pc:sldMkLst>
        <pc:spChg chg="mod">
          <ac:chgData name="Nahuel Salazar" userId="b42227e5266220d9" providerId="LiveId" clId="{DC2AFC90-4715-47B1-9322-9F4C316F4941}" dt="2022-09-08T12:06:27.876" v="161" actId="14100"/>
          <ac:spMkLst>
            <pc:docMk/>
            <pc:sldMk cId="2120208909" sldId="297"/>
            <ac:spMk id="6" creationId="{00000000-0000-0000-0000-000000000000}"/>
          </ac:spMkLst>
        </pc:spChg>
      </pc:sldChg>
      <pc:sldChg chg="modSp mod">
        <pc:chgData name="Nahuel Salazar" userId="b42227e5266220d9" providerId="LiveId" clId="{DC2AFC90-4715-47B1-9322-9F4C316F4941}" dt="2022-09-08T12:02:40.440" v="133" actId="1076"/>
        <pc:sldMkLst>
          <pc:docMk/>
          <pc:sldMk cId="60924796" sldId="298"/>
        </pc:sldMkLst>
        <pc:spChg chg="mod">
          <ac:chgData name="Nahuel Salazar" userId="b42227e5266220d9" providerId="LiveId" clId="{DC2AFC90-4715-47B1-9322-9F4C316F4941}" dt="2022-09-02T12:31:50.540" v="35" actId="27636"/>
          <ac:spMkLst>
            <pc:docMk/>
            <pc:sldMk cId="60924796" sldId="298"/>
            <ac:spMk id="6" creationId="{00000000-0000-0000-0000-000000000000}"/>
          </ac:spMkLst>
        </pc:spChg>
        <pc:spChg chg="mod">
          <ac:chgData name="Nahuel Salazar" userId="b42227e5266220d9" providerId="LiveId" clId="{DC2AFC90-4715-47B1-9322-9F4C316F4941}" dt="2022-09-08T12:02:40.440" v="133" actId="1076"/>
          <ac:spMkLst>
            <pc:docMk/>
            <pc:sldMk cId="60924796" sldId="298"/>
            <ac:spMk id="9" creationId="{00000000-0000-0000-0000-000000000000}"/>
          </ac:spMkLst>
        </pc:spChg>
      </pc:sldChg>
      <pc:sldChg chg="modSp mod">
        <pc:chgData name="Nahuel Salazar" userId="b42227e5266220d9" providerId="LiveId" clId="{DC2AFC90-4715-47B1-9322-9F4C316F4941}" dt="2022-09-08T12:02:44.236" v="134" actId="1076"/>
        <pc:sldMkLst>
          <pc:docMk/>
          <pc:sldMk cId="3448127700" sldId="299"/>
        </pc:sldMkLst>
        <pc:spChg chg="mod">
          <ac:chgData name="Nahuel Salazar" userId="b42227e5266220d9" providerId="LiveId" clId="{DC2AFC90-4715-47B1-9322-9F4C316F4941}" dt="2022-09-02T12:31:50.555" v="36" actId="27636"/>
          <ac:spMkLst>
            <pc:docMk/>
            <pc:sldMk cId="3448127700" sldId="299"/>
            <ac:spMk id="6" creationId="{00000000-0000-0000-0000-000000000000}"/>
          </ac:spMkLst>
        </pc:spChg>
        <pc:spChg chg="mod">
          <ac:chgData name="Nahuel Salazar" userId="b42227e5266220d9" providerId="LiveId" clId="{DC2AFC90-4715-47B1-9322-9F4C316F4941}" dt="2022-09-08T12:02:44.236" v="134" actId="1076"/>
          <ac:spMkLst>
            <pc:docMk/>
            <pc:sldMk cId="3448127700" sldId="299"/>
            <ac:spMk id="9" creationId="{00000000-0000-0000-0000-000000000000}"/>
          </ac:spMkLst>
        </pc:spChg>
      </pc:sldChg>
      <pc:sldChg chg="modSp mod">
        <pc:chgData name="Nahuel Salazar" userId="b42227e5266220d9" providerId="LiveId" clId="{DC2AFC90-4715-47B1-9322-9F4C316F4941}" dt="2022-09-08T12:02:53.636" v="135" actId="1076"/>
        <pc:sldMkLst>
          <pc:docMk/>
          <pc:sldMk cId="335503819" sldId="300"/>
        </pc:sldMkLst>
        <pc:spChg chg="mod">
          <ac:chgData name="Nahuel Salazar" userId="b42227e5266220d9" providerId="LiveId" clId="{DC2AFC90-4715-47B1-9322-9F4C316F4941}" dt="2022-09-02T12:31:50.587" v="37" actId="27636"/>
          <ac:spMkLst>
            <pc:docMk/>
            <pc:sldMk cId="335503819" sldId="300"/>
            <ac:spMk id="6" creationId="{00000000-0000-0000-0000-000000000000}"/>
          </ac:spMkLst>
        </pc:spChg>
        <pc:spChg chg="mod">
          <ac:chgData name="Nahuel Salazar" userId="b42227e5266220d9" providerId="LiveId" clId="{DC2AFC90-4715-47B1-9322-9F4C316F4941}" dt="2022-09-08T12:02:53.636" v="135" actId="1076"/>
          <ac:spMkLst>
            <pc:docMk/>
            <pc:sldMk cId="335503819" sldId="300"/>
            <ac:spMk id="9" creationId="{00000000-0000-0000-0000-000000000000}"/>
          </ac:spMkLst>
        </pc:spChg>
      </pc:sldChg>
      <pc:sldChg chg="modSp mod">
        <pc:chgData name="Nahuel Salazar" userId="b42227e5266220d9" providerId="LiveId" clId="{DC2AFC90-4715-47B1-9322-9F4C316F4941}" dt="2022-09-08T12:02:57.311" v="136" actId="1076"/>
        <pc:sldMkLst>
          <pc:docMk/>
          <pc:sldMk cId="1126190584" sldId="301"/>
        </pc:sldMkLst>
        <pc:spChg chg="mod">
          <ac:chgData name="Nahuel Salazar" userId="b42227e5266220d9" providerId="LiveId" clId="{DC2AFC90-4715-47B1-9322-9F4C316F4941}" dt="2022-09-02T12:31:50.618" v="38" actId="27636"/>
          <ac:spMkLst>
            <pc:docMk/>
            <pc:sldMk cId="1126190584" sldId="301"/>
            <ac:spMk id="6" creationId="{00000000-0000-0000-0000-000000000000}"/>
          </ac:spMkLst>
        </pc:spChg>
        <pc:spChg chg="mod">
          <ac:chgData name="Nahuel Salazar" userId="b42227e5266220d9" providerId="LiveId" clId="{DC2AFC90-4715-47B1-9322-9F4C316F4941}" dt="2022-09-08T12:02:57.311" v="136" actId="1076"/>
          <ac:spMkLst>
            <pc:docMk/>
            <pc:sldMk cId="1126190584" sldId="301"/>
            <ac:spMk id="9" creationId="{00000000-0000-0000-0000-000000000000}"/>
          </ac:spMkLst>
        </pc:spChg>
      </pc:sldChg>
      <pc:sldChg chg="modSp mod">
        <pc:chgData name="Nahuel Salazar" userId="b42227e5266220d9" providerId="LiveId" clId="{DC2AFC90-4715-47B1-9322-9F4C316F4941}" dt="2022-09-08T12:03:02.181" v="137" actId="1076"/>
        <pc:sldMkLst>
          <pc:docMk/>
          <pc:sldMk cId="1106652722" sldId="302"/>
        </pc:sldMkLst>
        <pc:spChg chg="mod">
          <ac:chgData name="Nahuel Salazar" userId="b42227e5266220d9" providerId="LiveId" clId="{DC2AFC90-4715-47B1-9322-9F4C316F4941}" dt="2022-09-02T12:31:50.633" v="39" actId="27636"/>
          <ac:spMkLst>
            <pc:docMk/>
            <pc:sldMk cId="1106652722" sldId="302"/>
            <ac:spMk id="6" creationId="{00000000-0000-0000-0000-000000000000}"/>
          </ac:spMkLst>
        </pc:spChg>
        <pc:spChg chg="mod">
          <ac:chgData name="Nahuel Salazar" userId="b42227e5266220d9" providerId="LiveId" clId="{DC2AFC90-4715-47B1-9322-9F4C316F4941}" dt="2022-09-08T12:03:02.181" v="137" actId="1076"/>
          <ac:spMkLst>
            <pc:docMk/>
            <pc:sldMk cId="1106652722" sldId="302"/>
            <ac:spMk id="9" creationId="{00000000-0000-0000-0000-000000000000}"/>
          </ac:spMkLst>
        </pc:spChg>
      </pc:sldChg>
      <pc:sldChg chg="modSp mod">
        <pc:chgData name="Nahuel Salazar" userId="b42227e5266220d9" providerId="LiveId" clId="{DC2AFC90-4715-47B1-9322-9F4C316F4941}" dt="2022-09-08T12:03:06.634" v="138" actId="1076"/>
        <pc:sldMkLst>
          <pc:docMk/>
          <pc:sldMk cId="2671501828" sldId="303"/>
        </pc:sldMkLst>
        <pc:spChg chg="mod">
          <ac:chgData name="Nahuel Salazar" userId="b42227e5266220d9" providerId="LiveId" clId="{DC2AFC90-4715-47B1-9322-9F4C316F4941}" dt="2022-09-02T12:31:50.665" v="40" actId="27636"/>
          <ac:spMkLst>
            <pc:docMk/>
            <pc:sldMk cId="2671501828" sldId="303"/>
            <ac:spMk id="6" creationId="{00000000-0000-0000-0000-000000000000}"/>
          </ac:spMkLst>
        </pc:spChg>
        <pc:spChg chg="mod">
          <ac:chgData name="Nahuel Salazar" userId="b42227e5266220d9" providerId="LiveId" clId="{DC2AFC90-4715-47B1-9322-9F4C316F4941}" dt="2022-09-08T12:03:06.634" v="138" actId="1076"/>
          <ac:spMkLst>
            <pc:docMk/>
            <pc:sldMk cId="2671501828" sldId="303"/>
            <ac:spMk id="9" creationId="{00000000-0000-0000-0000-000000000000}"/>
          </ac:spMkLst>
        </pc:spChg>
      </pc:sldChg>
      <pc:sldChg chg="modSp mod">
        <pc:chgData name="Nahuel Salazar" userId="b42227e5266220d9" providerId="LiveId" clId="{DC2AFC90-4715-47B1-9322-9F4C316F4941}" dt="2022-09-08T12:03:10.678" v="139" actId="1076"/>
        <pc:sldMkLst>
          <pc:docMk/>
          <pc:sldMk cId="655898069" sldId="304"/>
        </pc:sldMkLst>
        <pc:spChg chg="mod">
          <ac:chgData name="Nahuel Salazar" userId="b42227e5266220d9" providerId="LiveId" clId="{DC2AFC90-4715-47B1-9322-9F4C316F4941}" dt="2022-09-02T12:31:50.680" v="41" actId="27636"/>
          <ac:spMkLst>
            <pc:docMk/>
            <pc:sldMk cId="655898069" sldId="304"/>
            <ac:spMk id="6" creationId="{00000000-0000-0000-0000-000000000000}"/>
          </ac:spMkLst>
        </pc:spChg>
        <pc:spChg chg="mod">
          <ac:chgData name="Nahuel Salazar" userId="b42227e5266220d9" providerId="LiveId" clId="{DC2AFC90-4715-47B1-9322-9F4C316F4941}" dt="2022-09-08T12:03:10.678" v="139" actId="1076"/>
          <ac:spMkLst>
            <pc:docMk/>
            <pc:sldMk cId="655898069" sldId="304"/>
            <ac:spMk id="9" creationId="{00000000-0000-0000-0000-000000000000}"/>
          </ac:spMkLst>
        </pc:spChg>
      </pc:sldChg>
      <pc:sldChg chg="modSp mod">
        <pc:chgData name="Nahuel Salazar" userId="b42227e5266220d9" providerId="LiveId" clId="{DC2AFC90-4715-47B1-9322-9F4C316F4941}" dt="2022-09-08T12:03:15.875" v="140" actId="1076"/>
        <pc:sldMkLst>
          <pc:docMk/>
          <pc:sldMk cId="3518391387" sldId="305"/>
        </pc:sldMkLst>
        <pc:spChg chg="mod">
          <ac:chgData name="Nahuel Salazar" userId="b42227e5266220d9" providerId="LiveId" clId="{DC2AFC90-4715-47B1-9322-9F4C316F4941}" dt="2022-09-02T12:31:50.696" v="42" actId="27636"/>
          <ac:spMkLst>
            <pc:docMk/>
            <pc:sldMk cId="3518391387" sldId="305"/>
            <ac:spMk id="6" creationId="{00000000-0000-0000-0000-000000000000}"/>
          </ac:spMkLst>
        </pc:spChg>
        <pc:spChg chg="mod">
          <ac:chgData name="Nahuel Salazar" userId="b42227e5266220d9" providerId="LiveId" clId="{DC2AFC90-4715-47B1-9322-9F4C316F4941}" dt="2022-09-08T12:03:15.875" v="140" actId="1076"/>
          <ac:spMkLst>
            <pc:docMk/>
            <pc:sldMk cId="3518391387" sldId="305"/>
            <ac:spMk id="9" creationId="{00000000-0000-0000-0000-000000000000}"/>
          </ac:spMkLst>
        </pc:spChg>
      </pc:sldChg>
      <pc:sldChg chg="modSp mod">
        <pc:chgData name="Nahuel Salazar" userId="b42227e5266220d9" providerId="LiveId" clId="{DC2AFC90-4715-47B1-9322-9F4C316F4941}" dt="2022-09-08T12:03:28.231" v="143" actId="207"/>
        <pc:sldMkLst>
          <pc:docMk/>
          <pc:sldMk cId="2809815972" sldId="306"/>
        </pc:sldMkLst>
        <pc:spChg chg="mod">
          <ac:chgData name="Nahuel Salazar" userId="b42227e5266220d9" providerId="LiveId" clId="{DC2AFC90-4715-47B1-9322-9F4C316F4941}" dt="2022-09-08T12:03:20.783" v="141" actId="1076"/>
          <ac:spMkLst>
            <pc:docMk/>
            <pc:sldMk cId="2809815972" sldId="306"/>
            <ac:spMk id="9" creationId="{00000000-0000-0000-0000-000000000000}"/>
          </ac:spMkLst>
        </pc:spChg>
        <pc:spChg chg="mod">
          <ac:chgData name="Nahuel Salazar" userId="b42227e5266220d9" providerId="LiveId" clId="{DC2AFC90-4715-47B1-9322-9F4C316F4941}" dt="2022-09-08T12:03:28.231" v="143" actId="207"/>
          <ac:spMkLst>
            <pc:docMk/>
            <pc:sldMk cId="2809815972" sldId="306"/>
            <ac:spMk id="10" creationId="{00000000-0000-0000-0000-000000000000}"/>
          </ac:spMkLst>
        </pc:spChg>
      </pc:sldChg>
      <pc:sldChg chg="modSp mod">
        <pc:chgData name="Nahuel Salazar" userId="b42227e5266220d9" providerId="LiveId" clId="{DC2AFC90-4715-47B1-9322-9F4C316F4941}" dt="2022-09-08T12:06:48.019" v="162" actId="14100"/>
        <pc:sldMkLst>
          <pc:docMk/>
          <pc:sldMk cId="3357274232" sldId="307"/>
        </pc:sldMkLst>
        <pc:spChg chg="mod">
          <ac:chgData name="Nahuel Salazar" userId="b42227e5266220d9" providerId="LiveId" clId="{DC2AFC90-4715-47B1-9322-9F4C316F4941}" dt="2022-09-08T12:06:48.019" v="162" actId="14100"/>
          <ac:spMkLst>
            <pc:docMk/>
            <pc:sldMk cId="3357274232" sldId="307"/>
            <ac:spMk id="6" creationId="{00000000-0000-0000-0000-000000000000}"/>
          </ac:spMkLst>
        </pc:spChg>
      </pc:sldChg>
      <pc:sldChg chg="modSp mod">
        <pc:chgData name="Nahuel Salazar" userId="b42227e5266220d9" providerId="LiveId" clId="{DC2AFC90-4715-47B1-9322-9F4C316F4941}" dt="2022-09-08T12:08:14.138" v="166" actId="27636"/>
        <pc:sldMkLst>
          <pc:docMk/>
          <pc:sldMk cId="3972087234" sldId="308"/>
        </pc:sldMkLst>
        <pc:spChg chg="mod">
          <ac:chgData name="Nahuel Salazar" userId="b42227e5266220d9" providerId="LiveId" clId="{DC2AFC90-4715-47B1-9322-9F4C316F4941}" dt="2022-09-08T12:08:14.138" v="166" actId="27636"/>
          <ac:spMkLst>
            <pc:docMk/>
            <pc:sldMk cId="3972087234" sldId="308"/>
            <ac:spMk id="6" creationId="{00000000-0000-0000-0000-000000000000}"/>
          </ac:spMkLst>
        </pc:spChg>
      </pc:sldChg>
      <pc:sldChg chg="modSp mod">
        <pc:chgData name="Nahuel Salazar" userId="b42227e5266220d9" providerId="LiveId" clId="{DC2AFC90-4715-47B1-9322-9F4C316F4941}" dt="2022-09-08T12:08:57.114" v="171" actId="207"/>
        <pc:sldMkLst>
          <pc:docMk/>
          <pc:sldMk cId="68079610" sldId="309"/>
        </pc:sldMkLst>
        <pc:spChg chg="mod">
          <ac:chgData name="Nahuel Salazar" userId="b42227e5266220d9" providerId="LiveId" clId="{DC2AFC90-4715-47B1-9322-9F4C316F4941}" dt="2022-09-08T12:08:57.114" v="171" actId="207"/>
          <ac:spMkLst>
            <pc:docMk/>
            <pc:sldMk cId="68079610" sldId="309"/>
            <ac:spMk id="6" creationId="{00000000-0000-0000-0000-000000000000}"/>
          </ac:spMkLst>
        </pc:spChg>
      </pc:sldChg>
      <pc:sldChg chg="modSp mod">
        <pc:chgData name="Nahuel Salazar" userId="b42227e5266220d9" providerId="LiveId" clId="{DC2AFC90-4715-47B1-9322-9F4C316F4941}" dt="2022-09-08T12:09:57.388" v="175" actId="207"/>
        <pc:sldMkLst>
          <pc:docMk/>
          <pc:sldMk cId="316676081" sldId="310"/>
        </pc:sldMkLst>
        <pc:spChg chg="mod">
          <ac:chgData name="Nahuel Salazar" userId="b42227e5266220d9" providerId="LiveId" clId="{DC2AFC90-4715-47B1-9322-9F4C316F4941}" dt="2022-09-08T12:09:57.388" v="175" actId="207"/>
          <ac:spMkLst>
            <pc:docMk/>
            <pc:sldMk cId="316676081" sldId="310"/>
            <ac:spMk id="6" creationId="{00000000-0000-0000-0000-000000000000}"/>
          </ac:spMkLst>
        </pc:spChg>
      </pc:sldChg>
      <pc:sldChg chg="modSp mod">
        <pc:chgData name="Nahuel Salazar" userId="b42227e5266220d9" providerId="LiveId" clId="{DC2AFC90-4715-47B1-9322-9F4C316F4941}" dt="2022-09-08T12:13:44.300" v="180" actId="27636"/>
        <pc:sldMkLst>
          <pc:docMk/>
          <pc:sldMk cId="1005259264" sldId="311"/>
        </pc:sldMkLst>
        <pc:spChg chg="mod">
          <ac:chgData name="Nahuel Salazar" userId="b42227e5266220d9" providerId="LiveId" clId="{DC2AFC90-4715-47B1-9322-9F4C316F4941}" dt="2022-09-08T12:13:44.300" v="180" actId="27636"/>
          <ac:spMkLst>
            <pc:docMk/>
            <pc:sldMk cId="1005259264" sldId="311"/>
            <ac:spMk id="6" creationId="{00000000-0000-0000-0000-000000000000}"/>
          </ac:spMkLst>
        </pc:spChg>
      </pc:sldChg>
      <pc:sldChg chg="modSp mod">
        <pc:chgData name="Nahuel Salazar" userId="b42227e5266220d9" providerId="LiveId" clId="{DC2AFC90-4715-47B1-9322-9F4C316F4941}" dt="2022-09-08T12:15:07.027" v="188" actId="27636"/>
        <pc:sldMkLst>
          <pc:docMk/>
          <pc:sldMk cId="3918168649" sldId="312"/>
        </pc:sldMkLst>
        <pc:spChg chg="mod">
          <ac:chgData name="Nahuel Salazar" userId="b42227e5266220d9" providerId="LiveId" clId="{DC2AFC90-4715-47B1-9322-9F4C316F4941}" dt="2022-09-08T12:15:07.027" v="188" actId="27636"/>
          <ac:spMkLst>
            <pc:docMk/>
            <pc:sldMk cId="3918168649" sldId="312"/>
            <ac:spMk id="5" creationId="{00000000-0000-0000-0000-000000000000}"/>
          </ac:spMkLst>
        </pc:spChg>
        <pc:spChg chg="mod">
          <ac:chgData name="Nahuel Salazar" userId="b42227e5266220d9" providerId="LiveId" clId="{DC2AFC90-4715-47B1-9322-9F4C316F4941}" dt="2022-09-02T12:31:50.899" v="51" actId="27636"/>
          <ac:spMkLst>
            <pc:docMk/>
            <pc:sldMk cId="3918168649" sldId="312"/>
            <ac:spMk id="8" creationId="{00000000-0000-0000-0000-000000000000}"/>
          </ac:spMkLst>
        </pc:spChg>
      </pc:sldChg>
      <pc:sldChg chg="modSp mod">
        <pc:chgData name="Nahuel Salazar" userId="b42227e5266220d9" providerId="LiveId" clId="{DC2AFC90-4715-47B1-9322-9F4C316F4941}" dt="2022-09-08T12:15:26.802" v="193" actId="207"/>
        <pc:sldMkLst>
          <pc:docMk/>
          <pc:sldMk cId="3790540395" sldId="313"/>
        </pc:sldMkLst>
        <pc:spChg chg="mod">
          <ac:chgData name="Nahuel Salazar" userId="b42227e5266220d9" providerId="LiveId" clId="{DC2AFC90-4715-47B1-9322-9F4C316F4941}" dt="2022-09-08T12:15:26.802" v="193" actId="207"/>
          <ac:spMkLst>
            <pc:docMk/>
            <pc:sldMk cId="3790540395" sldId="313"/>
            <ac:spMk id="5" creationId="{00000000-0000-0000-0000-000000000000}"/>
          </ac:spMkLst>
        </pc:spChg>
      </pc:sldChg>
      <pc:sldChg chg="modSp mod">
        <pc:chgData name="Nahuel Salazar" userId="b42227e5266220d9" providerId="LiveId" clId="{DC2AFC90-4715-47B1-9322-9F4C316F4941}" dt="2022-09-08T12:16:12.825" v="198" actId="1076"/>
        <pc:sldMkLst>
          <pc:docMk/>
          <pc:sldMk cId="338107675" sldId="314"/>
        </pc:sldMkLst>
        <pc:spChg chg="mod">
          <ac:chgData name="Nahuel Salazar" userId="b42227e5266220d9" providerId="LiveId" clId="{DC2AFC90-4715-47B1-9322-9F4C316F4941}" dt="2022-09-08T12:16:12.825" v="198" actId="1076"/>
          <ac:spMkLst>
            <pc:docMk/>
            <pc:sldMk cId="338107675" sldId="314"/>
            <ac:spMk id="4" creationId="{00000000-0000-0000-0000-000000000000}"/>
          </ac:spMkLst>
        </pc:spChg>
        <pc:spChg chg="mod">
          <ac:chgData name="Nahuel Salazar" userId="b42227e5266220d9" providerId="LiveId" clId="{DC2AFC90-4715-47B1-9322-9F4C316F4941}" dt="2022-09-08T12:16:10.541" v="197" actId="1076"/>
          <ac:spMkLst>
            <pc:docMk/>
            <pc:sldMk cId="338107675" sldId="314"/>
            <ac:spMk id="5" creationId="{00000000-0000-0000-0000-000000000000}"/>
          </ac:spMkLst>
        </pc:spChg>
      </pc:sldChg>
      <pc:sldChg chg="modSp mod">
        <pc:chgData name="Nahuel Salazar" userId="b42227e5266220d9" providerId="LiveId" clId="{DC2AFC90-4715-47B1-9322-9F4C316F4941}" dt="2022-09-02T12:31:50.977" v="54" actId="27636"/>
        <pc:sldMkLst>
          <pc:docMk/>
          <pc:sldMk cId="2341932156" sldId="315"/>
        </pc:sldMkLst>
        <pc:spChg chg="mod">
          <ac:chgData name="Nahuel Salazar" userId="b42227e5266220d9" providerId="LiveId" clId="{DC2AFC90-4715-47B1-9322-9F4C316F4941}" dt="2022-09-02T12:31:50.977" v="54" actId="27636"/>
          <ac:spMkLst>
            <pc:docMk/>
            <pc:sldMk cId="2341932156" sldId="315"/>
            <ac:spMk id="5" creationId="{00000000-0000-0000-0000-000000000000}"/>
          </ac:spMkLst>
        </pc:spChg>
      </pc:sldChg>
      <pc:sldChg chg="modSp mod">
        <pc:chgData name="Nahuel Salazar" userId="b42227e5266220d9" providerId="LiveId" clId="{DC2AFC90-4715-47B1-9322-9F4C316F4941}" dt="2022-09-02T12:31:50.993" v="55" actId="27636"/>
        <pc:sldMkLst>
          <pc:docMk/>
          <pc:sldMk cId="3990476725" sldId="317"/>
        </pc:sldMkLst>
        <pc:spChg chg="mod">
          <ac:chgData name="Nahuel Salazar" userId="b42227e5266220d9" providerId="LiveId" clId="{DC2AFC90-4715-47B1-9322-9F4C316F4941}" dt="2022-09-02T12:31:50.993" v="55" actId="27636"/>
          <ac:spMkLst>
            <pc:docMk/>
            <pc:sldMk cId="3990476725" sldId="317"/>
            <ac:spMk id="5" creationId="{00000000-0000-0000-0000-000000000000}"/>
          </ac:spMkLst>
        </pc:spChg>
      </pc:sldChg>
      <pc:sldChg chg="modSp mod">
        <pc:chgData name="Nahuel Salazar" userId="b42227e5266220d9" providerId="LiveId" clId="{DC2AFC90-4715-47B1-9322-9F4C316F4941}" dt="2022-09-08T12:17:43.589" v="202" actId="27636"/>
        <pc:sldMkLst>
          <pc:docMk/>
          <pc:sldMk cId="3094859207" sldId="322"/>
        </pc:sldMkLst>
        <pc:spChg chg="mod">
          <ac:chgData name="Nahuel Salazar" userId="b42227e5266220d9" providerId="LiveId" clId="{DC2AFC90-4715-47B1-9322-9F4C316F4941}" dt="2022-09-08T12:17:43.589" v="202" actId="27636"/>
          <ac:spMkLst>
            <pc:docMk/>
            <pc:sldMk cId="3094859207" sldId="322"/>
            <ac:spMk id="5" creationId="{00000000-0000-0000-0000-000000000000}"/>
          </ac:spMkLst>
        </pc:spChg>
      </pc:sldChg>
      <pc:sldChg chg="modSp mod">
        <pc:chgData name="Nahuel Salazar" userId="b42227e5266220d9" providerId="LiveId" clId="{DC2AFC90-4715-47B1-9322-9F4C316F4941}" dt="2022-09-08T12:18:23.197" v="206" actId="14100"/>
        <pc:sldMkLst>
          <pc:docMk/>
          <pc:sldMk cId="111518888" sldId="323"/>
        </pc:sldMkLst>
        <pc:spChg chg="mod">
          <ac:chgData name="Nahuel Salazar" userId="b42227e5266220d9" providerId="LiveId" clId="{DC2AFC90-4715-47B1-9322-9F4C316F4941}" dt="2022-09-08T12:18:11.773" v="203" actId="1076"/>
          <ac:spMkLst>
            <pc:docMk/>
            <pc:sldMk cId="111518888" sldId="323"/>
            <ac:spMk id="4" creationId="{00000000-0000-0000-0000-000000000000}"/>
          </ac:spMkLst>
        </pc:spChg>
        <pc:spChg chg="mod">
          <ac:chgData name="Nahuel Salazar" userId="b42227e5266220d9" providerId="LiveId" clId="{DC2AFC90-4715-47B1-9322-9F4C316F4941}" dt="2022-09-08T12:18:23.197" v="206" actId="14100"/>
          <ac:spMkLst>
            <pc:docMk/>
            <pc:sldMk cId="111518888" sldId="323"/>
            <ac:spMk id="5" creationId="{00000000-0000-0000-0000-000000000000}"/>
          </ac:spMkLst>
        </pc:spChg>
      </pc:sldChg>
      <pc:sldChg chg="modSp mod">
        <pc:chgData name="Nahuel Salazar" userId="b42227e5266220d9" providerId="LiveId" clId="{DC2AFC90-4715-47B1-9322-9F4C316F4941}" dt="2022-09-08T12:25:33.160" v="221" actId="14100"/>
        <pc:sldMkLst>
          <pc:docMk/>
          <pc:sldMk cId="2983426950" sldId="327"/>
        </pc:sldMkLst>
        <pc:spChg chg="mod">
          <ac:chgData name="Nahuel Salazar" userId="b42227e5266220d9" providerId="LiveId" clId="{DC2AFC90-4715-47B1-9322-9F4C316F4941}" dt="2022-09-08T12:25:33.160" v="221" actId="14100"/>
          <ac:spMkLst>
            <pc:docMk/>
            <pc:sldMk cId="2983426950" sldId="327"/>
            <ac:spMk id="5" creationId="{00000000-0000-0000-0000-000000000000}"/>
          </ac:spMkLst>
        </pc:spChg>
      </pc:sldChg>
      <pc:sldChg chg="modSp mod">
        <pc:chgData name="Nahuel Salazar" userId="b42227e5266220d9" providerId="LiveId" clId="{DC2AFC90-4715-47B1-9322-9F4C316F4941}" dt="2022-09-08T12:20:19.705" v="209" actId="14100"/>
        <pc:sldMkLst>
          <pc:docMk/>
          <pc:sldMk cId="774312163" sldId="328"/>
        </pc:sldMkLst>
        <pc:spChg chg="mod">
          <ac:chgData name="Nahuel Salazar" userId="b42227e5266220d9" providerId="LiveId" clId="{DC2AFC90-4715-47B1-9322-9F4C316F4941}" dt="2022-09-08T12:20:19.705" v="209" actId="14100"/>
          <ac:spMkLst>
            <pc:docMk/>
            <pc:sldMk cId="774312163" sldId="328"/>
            <ac:spMk id="5" creationId="{00000000-0000-0000-0000-000000000000}"/>
          </ac:spMkLst>
        </pc:spChg>
      </pc:sldChg>
      <pc:sldChg chg="modSp mod">
        <pc:chgData name="Nahuel Salazar" userId="b42227e5266220d9" providerId="LiveId" clId="{DC2AFC90-4715-47B1-9322-9F4C316F4941}" dt="2022-09-02T12:31:51.055" v="57" actId="27636"/>
        <pc:sldMkLst>
          <pc:docMk/>
          <pc:sldMk cId="3823038663" sldId="329"/>
        </pc:sldMkLst>
        <pc:spChg chg="mod">
          <ac:chgData name="Nahuel Salazar" userId="b42227e5266220d9" providerId="LiveId" clId="{DC2AFC90-4715-47B1-9322-9F4C316F4941}" dt="2022-09-02T12:31:51.055" v="57" actId="27636"/>
          <ac:spMkLst>
            <pc:docMk/>
            <pc:sldMk cId="3823038663" sldId="329"/>
            <ac:spMk id="5" creationId="{00000000-0000-0000-0000-000000000000}"/>
          </ac:spMkLst>
        </pc:spChg>
      </pc:sldChg>
      <pc:sldChg chg="modSp mod">
        <pc:chgData name="Nahuel Salazar" userId="b42227e5266220d9" providerId="LiveId" clId="{DC2AFC90-4715-47B1-9322-9F4C316F4941}" dt="2022-09-02T12:31:51.098" v="58" actId="27636"/>
        <pc:sldMkLst>
          <pc:docMk/>
          <pc:sldMk cId="723417830" sldId="330"/>
        </pc:sldMkLst>
        <pc:spChg chg="mod">
          <ac:chgData name="Nahuel Salazar" userId="b42227e5266220d9" providerId="LiveId" clId="{DC2AFC90-4715-47B1-9322-9F4C316F4941}" dt="2022-09-02T12:31:51.098" v="58" actId="27636"/>
          <ac:spMkLst>
            <pc:docMk/>
            <pc:sldMk cId="723417830" sldId="330"/>
            <ac:spMk id="5" creationId="{00000000-0000-0000-0000-000000000000}"/>
          </ac:spMkLst>
        </pc:spChg>
      </pc:sldChg>
      <pc:sldChg chg="modSp mod">
        <pc:chgData name="Nahuel Salazar" userId="b42227e5266220d9" providerId="LiveId" clId="{DC2AFC90-4715-47B1-9322-9F4C316F4941}" dt="2022-09-08T12:22:52.544" v="216" actId="14100"/>
        <pc:sldMkLst>
          <pc:docMk/>
          <pc:sldMk cId="2679662618" sldId="331"/>
        </pc:sldMkLst>
        <pc:spChg chg="mod">
          <ac:chgData name="Nahuel Salazar" userId="b42227e5266220d9" providerId="LiveId" clId="{DC2AFC90-4715-47B1-9322-9F4C316F4941}" dt="2022-09-08T12:22:52.544" v="216" actId="14100"/>
          <ac:spMkLst>
            <pc:docMk/>
            <pc:sldMk cId="2679662618" sldId="331"/>
            <ac:spMk id="5" creationId="{00000000-0000-0000-0000-000000000000}"/>
          </ac:spMkLst>
        </pc:spChg>
      </pc:sldChg>
      <pc:sldChg chg="modSp mod">
        <pc:chgData name="Nahuel Salazar" userId="b42227e5266220d9" providerId="LiveId" clId="{DC2AFC90-4715-47B1-9322-9F4C316F4941}" dt="2022-09-08T12:22:37.400" v="214" actId="14100"/>
        <pc:sldMkLst>
          <pc:docMk/>
          <pc:sldMk cId="3997140797" sldId="332"/>
        </pc:sldMkLst>
        <pc:spChg chg="mod">
          <ac:chgData name="Nahuel Salazar" userId="b42227e5266220d9" providerId="LiveId" clId="{DC2AFC90-4715-47B1-9322-9F4C316F4941}" dt="2022-09-08T12:22:37.400" v="214" actId="14100"/>
          <ac:spMkLst>
            <pc:docMk/>
            <pc:sldMk cId="3997140797" sldId="332"/>
            <ac:spMk id="5" creationId="{00000000-0000-0000-0000-000000000000}"/>
          </ac:spMkLst>
        </pc:spChg>
      </pc:sldChg>
      <pc:sldChg chg="modSp mod">
        <pc:chgData name="Nahuel Salazar" userId="b42227e5266220d9" providerId="LiveId" clId="{DC2AFC90-4715-47B1-9322-9F4C316F4941}" dt="2022-09-08T12:23:46.137" v="218" actId="1076"/>
        <pc:sldMkLst>
          <pc:docMk/>
          <pc:sldMk cId="1719479335" sldId="333"/>
        </pc:sldMkLst>
        <pc:spChg chg="mod">
          <ac:chgData name="Nahuel Salazar" userId="b42227e5266220d9" providerId="LiveId" clId="{DC2AFC90-4715-47B1-9322-9F4C316F4941}" dt="2022-09-08T12:23:42.666" v="217" actId="1076"/>
          <ac:spMkLst>
            <pc:docMk/>
            <pc:sldMk cId="1719479335" sldId="333"/>
            <ac:spMk id="5" creationId="{00000000-0000-0000-0000-000000000000}"/>
          </ac:spMkLst>
        </pc:spChg>
        <pc:picChg chg="mod">
          <ac:chgData name="Nahuel Salazar" userId="b42227e5266220d9" providerId="LiveId" clId="{DC2AFC90-4715-47B1-9322-9F4C316F4941}" dt="2022-09-08T12:23:46.137" v="218" actId="1076"/>
          <ac:picMkLst>
            <pc:docMk/>
            <pc:sldMk cId="1719479335" sldId="333"/>
            <ac:picMk id="45058" creationId="{00000000-0000-0000-0000-000000000000}"/>
          </ac:picMkLst>
        </pc:picChg>
      </pc:sldChg>
      <pc:sldChg chg="modSp mod">
        <pc:chgData name="Nahuel Salazar" userId="b42227e5266220d9" providerId="LiveId" clId="{DC2AFC90-4715-47B1-9322-9F4C316F4941}" dt="2022-09-08T12:20:45.888" v="212" actId="207"/>
        <pc:sldMkLst>
          <pc:docMk/>
          <pc:sldMk cId="3936003769" sldId="335"/>
        </pc:sldMkLst>
        <pc:spChg chg="mod">
          <ac:chgData name="Nahuel Salazar" userId="b42227e5266220d9" providerId="LiveId" clId="{DC2AFC90-4715-47B1-9322-9F4C316F4941}" dt="2022-09-08T12:20:41.622" v="211" actId="207"/>
          <ac:spMkLst>
            <pc:docMk/>
            <pc:sldMk cId="3936003769" sldId="335"/>
            <ac:spMk id="9" creationId="{00000000-0000-0000-0000-000000000000}"/>
          </ac:spMkLst>
        </pc:spChg>
        <pc:spChg chg="mod">
          <ac:chgData name="Nahuel Salazar" userId="b42227e5266220d9" providerId="LiveId" clId="{DC2AFC90-4715-47B1-9322-9F4C316F4941}" dt="2022-09-08T12:20:45.888" v="212" actId="207"/>
          <ac:spMkLst>
            <pc:docMk/>
            <pc:sldMk cId="3936003769" sldId="335"/>
            <ac:spMk id="10" creationId="{00000000-0000-0000-0000-000000000000}"/>
          </ac:spMkLst>
        </pc:spChg>
      </pc:sldChg>
      <pc:sldChg chg="modSp mod">
        <pc:chgData name="Nahuel Salazar" userId="b42227e5266220d9" providerId="LiveId" clId="{DC2AFC90-4715-47B1-9322-9F4C316F4941}" dt="2022-09-08T12:20:26.556" v="210" actId="207"/>
        <pc:sldMkLst>
          <pc:docMk/>
          <pc:sldMk cId="2734563013" sldId="336"/>
        </pc:sldMkLst>
        <pc:spChg chg="mod">
          <ac:chgData name="Nahuel Salazar" userId="b42227e5266220d9" providerId="LiveId" clId="{DC2AFC90-4715-47B1-9322-9F4C316F4941}" dt="2022-09-08T12:20:26.556" v="210" actId="207"/>
          <ac:spMkLst>
            <pc:docMk/>
            <pc:sldMk cId="2734563013" sldId="336"/>
            <ac:spMk id="12" creationId="{00000000-0000-0000-0000-000000000000}"/>
          </ac:spMkLst>
        </pc:spChg>
      </pc:sldChg>
    </pc:docChg>
  </pc:docChgLst>
  <pc:docChgLst>
    <pc:chgData name="Nahuel Salazar" userId="b42227e5266220d9" providerId="LiveId" clId="{4B924114-CB55-4941-82FB-855CC2795E2B}"/>
    <pc:docChg chg="modSld">
      <pc:chgData name="Nahuel Salazar" userId="b42227e5266220d9" providerId="LiveId" clId="{4B924114-CB55-4941-82FB-855CC2795E2B}" dt="2022-09-02T05:18:02.432" v="2" actId="14100"/>
      <pc:docMkLst>
        <pc:docMk/>
      </pc:docMkLst>
      <pc:sldChg chg="modSp mod">
        <pc:chgData name="Nahuel Salazar" userId="b42227e5266220d9" providerId="LiveId" clId="{4B924114-CB55-4941-82FB-855CC2795E2B}" dt="2022-09-02T05:18:02.432" v="2" actId="14100"/>
        <pc:sldMkLst>
          <pc:docMk/>
          <pc:sldMk cId="3054216338" sldId="295"/>
        </pc:sldMkLst>
        <pc:spChg chg="mod">
          <ac:chgData name="Nahuel Salazar" userId="b42227e5266220d9" providerId="LiveId" clId="{4B924114-CB55-4941-82FB-855CC2795E2B}" dt="2022-09-02T05:18:02.432" v="2" actId="14100"/>
          <ac:spMkLst>
            <pc:docMk/>
            <pc:sldMk cId="3054216338" sldId="295"/>
            <ac:spMk id="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CA4F0F-4FAD-41B3-A72F-E0A5A4AE1339}" type="datetimeFigureOut">
              <a:rPr lang="es-AR" smtClean="0"/>
              <a:t>9/9/2022</a:t>
            </a:fld>
            <a:endParaRPr lang="es-AR"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AR"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290C42-5423-4105-9918-BA0E3678071E}" type="slidenum">
              <a:rPr lang="es-AR" smtClean="0"/>
              <a:t>‹Nº›</a:t>
            </a:fld>
            <a:endParaRPr lang="es-AR" dirty="0"/>
          </a:p>
        </p:txBody>
      </p:sp>
    </p:spTree>
    <p:extLst>
      <p:ext uri="{BB962C8B-B14F-4D97-AF65-F5344CB8AC3E}">
        <p14:creationId xmlns:p14="http://schemas.microsoft.com/office/powerpoint/2010/main" val="383768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Flujo de datos dentro de una computadora // Códigos de representación de caracteres alfanuméricos: Código ASCII; código ASCII ampliado; Delimitación de strings // códigos de representación decimal (BCD): BCD puro o natural; BCD empaquetado; BCD exceso tres; BCD AIKEN o 2421; // Códigos de representación numérica no decimal: Coma o punto fijo sin signo (enteros positivos);  Coma o punto fijo con signo (enteros); Coma o punto fijo con signo con negativos complementados a dos (enteros); Coma o punto fijo con signo con negativos complementados a uno (enteros); Reales en coma o punto flotante (números muy grandes y números reales) // Representaciones redundantes: Códigos de detección y/o corrección de errores. Introducción; Paridad vertical simple o a nivel carácter; Paridad horizontal a nivel de bloque; Paridad entrelazada; Código de Hamming. </a:t>
            </a:r>
            <a:endParaRPr lang="es-AR"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Referencias:</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http://www.ladelec.com/teoria/electronica-digital/148-conversiones-de-sistemas-de-numeracion</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http://aburromm.wikispaces.com/SISTEMAS+NUMERIOS+BINARIO,OCTAL,HEXADECIMAL,DECIMAL</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http://es.slideshare.net/jacar26/sistemas-de-numeracin-10566789</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http://platea.pntic.mec.es/~lgonzale/tic/binarios/numeracion.html</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http://www.esi.uclm.es/www/isanchez/teco0910/tema2.pdf</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http://html.rincondelvago.com/representacion-de-los-datos-en-memoria.html</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http://www.carlospes.com/curso_representacion_datos/05_06_bcd.php</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https://tecnologia-alarcos.wikispaces.com/file/view/Sistemas+de+representacion.pdf</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http://weblidi.info.unlp.edu.ar/catedras/ingreso/Material2013/COC/Capitulo3-COC.pdf</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http://html.rincondelvago.com/sistemas-de-representacion-numerica.html</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https://sites.google.com/site/representaciondedatos53/representacion-de-numeros-en-complemento-a-1-complemento-a-2</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https://es.wikipedia.org/wiki/Detecci%C3%B3n_y_correcci%C3%B3n_de_errores</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http://arantxa.ii.uam.es/~ig/teoria/temas/IG_tema-4-2008-2009.pdf</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http://yuricodelaotelecomunicaciones.blogspot.com.ar/2012/04/correccion-de-errores.html</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http://www.monografias.com/trabajos32/sistemas-numericos/sistemas-numericos3.shtml</a:t>
            </a:r>
          </a:p>
          <a:p>
            <a:pPr marL="171450" indent="-171450">
              <a:buFont typeface="Arial" panose="020B0604020202020204" pitchFamily="34" charset="0"/>
              <a:buChar char="•"/>
            </a:pPr>
            <a:r>
              <a:rPr lang="es-ES" sz="1200" kern="1200">
                <a:solidFill>
                  <a:schemeClr val="tx1"/>
                </a:solidFill>
                <a:effectLst/>
                <a:latin typeface="+mn-lt"/>
                <a:ea typeface="+mn-ea"/>
                <a:cs typeface="+mn-cs"/>
              </a:rPr>
              <a:t>http://ocw.pucv.cl/cursos-1/sistemas-digitales/materiales-de-clases-1/catedras/tema-2</a:t>
            </a:r>
            <a:endParaRPr lang="es-E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http://es.planetcalc.com/862/?language_select=es</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a:t>
            </a:fld>
            <a:endParaRPr lang="es-AR"/>
          </a:p>
        </p:txBody>
      </p:sp>
    </p:spTree>
    <p:extLst>
      <p:ext uri="{BB962C8B-B14F-4D97-AF65-F5344CB8AC3E}">
        <p14:creationId xmlns:p14="http://schemas.microsoft.com/office/powerpoint/2010/main" val="3836970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kern="1200" dirty="0">
                <a:solidFill>
                  <a:schemeClr val="tx1"/>
                </a:solidFill>
                <a:effectLst/>
                <a:latin typeface="+mn-lt"/>
                <a:ea typeface="+mn-ea"/>
                <a:cs typeface="+mn-cs"/>
              </a:rPr>
              <a:t>Transformemos el numero 42 a numero binario</a:t>
            </a:r>
            <a:br>
              <a:rPr lang="es-AR" dirty="0"/>
            </a:br>
            <a:endParaRPr lang="es-AR" dirty="0"/>
          </a:p>
          <a:p>
            <a:pPr marL="228600" indent="-228600">
              <a:buFont typeface="+mj-lt"/>
              <a:buAutoNum type="arabicPeriod"/>
            </a:pPr>
            <a:r>
              <a:rPr lang="es-AR" sz="1200" b="0" i="0" kern="1200" dirty="0">
                <a:solidFill>
                  <a:schemeClr val="tx1"/>
                </a:solidFill>
                <a:effectLst/>
                <a:latin typeface="+mn-lt"/>
                <a:ea typeface="+mn-ea"/>
                <a:cs typeface="+mn-cs"/>
              </a:rPr>
              <a:t>Dividimos el numero 42 entre 2</a:t>
            </a:r>
          </a:p>
          <a:p>
            <a:pPr marL="228600" indent="-228600">
              <a:buFont typeface="+mj-lt"/>
              <a:buAutoNum type="arabicPeriod"/>
            </a:pPr>
            <a:r>
              <a:rPr lang="es-AR" sz="1200" b="0" i="0" kern="1200" dirty="0">
                <a:solidFill>
                  <a:schemeClr val="tx1"/>
                </a:solidFill>
                <a:effectLst/>
                <a:latin typeface="+mn-lt"/>
                <a:ea typeface="+mn-ea"/>
                <a:cs typeface="+mn-cs"/>
              </a:rPr>
              <a:t>Dividimos el cociente obtenido por 2 y repetimos el mismo procedimiento hasta que el cociente sea 1.</a:t>
            </a:r>
          </a:p>
          <a:p>
            <a:pPr marL="228600" indent="-228600">
              <a:buFont typeface="+mj-lt"/>
              <a:buAutoNum type="arabicPeriod"/>
            </a:pPr>
            <a:r>
              <a:rPr lang="es-AR" sz="1200" b="0" i="0" kern="1200" dirty="0">
                <a:solidFill>
                  <a:schemeClr val="tx1"/>
                </a:solidFill>
                <a:effectLst/>
                <a:latin typeface="+mn-lt"/>
                <a:ea typeface="+mn-ea"/>
                <a:cs typeface="+mn-cs"/>
              </a:rPr>
              <a:t>El numero binario lo formamos tomando el primer dígito el ultimo cociente, seguidos por los residuos obtenidos en cada división, seleccionándolos de derecha a izquierda, como se muestra en el siguiente esquema</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kern="1200" dirty="0">
                <a:solidFill>
                  <a:schemeClr val="tx1"/>
                </a:solidFill>
                <a:effectLst/>
                <a:latin typeface="+mn-lt"/>
                <a:ea typeface="+mn-ea"/>
                <a:cs typeface="+mn-cs"/>
              </a:rPr>
              <a:t>Para transformar un número decimal fraccionario a un numero binario debemos seguir los pasos que mostramos en el siguiente ejemplo: transformemos el numero 42,375.</a:t>
            </a:r>
            <a:br>
              <a:rPr lang="es-AR" dirty="0"/>
            </a:br>
            <a:endParaRPr lang="es-AR" dirty="0"/>
          </a:p>
          <a:p>
            <a:pPr marL="228600" indent="-228600">
              <a:buFont typeface="+mj-lt"/>
              <a:buAutoNum type="arabicPeriod"/>
            </a:pPr>
            <a:r>
              <a:rPr lang="es-AR" sz="1200" b="0" i="0" kern="1200" dirty="0">
                <a:solidFill>
                  <a:schemeClr val="tx1"/>
                </a:solidFill>
                <a:effectLst/>
                <a:latin typeface="+mn-lt"/>
                <a:ea typeface="+mn-ea"/>
                <a:cs typeface="+mn-cs"/>
              </a:rPr>
              <a:t>la parte entera se transforma de igual forma que el ejemplo anterior.</a:t>
            </a:r>
          </a:p>
          <a:p>
            <a:pPr marL="228600" indent="-228600">
              <a:buFont typeface="+mj-lt"/>
              <a:buAutoNum type="arabicPeriod"/>
            </a:pPr>
            <a:r>
              <a:rPr lang="es-AR" sz="1200" b="0" i="0" kern="1200" dirty="0">
                <a:solidFill>
                  <a:schemeClr val="tx1"/>
                </a:solidFill>
                <a:effectLst/>
                <a:latin typeface="+mn-lt"/>
                <a:ea typeface="+mn-ea"/>
                <a:cs typeface="+mn-cs"/>
              </a:rPr>
              <a:t>La parte fraccionaria de la siguiente manera:</a:t>
            </a:r>
          </a:p>
          <a:p>
            <a:pPr marL="0" indent="0">
              <a:buFont typeface="+mj-lt"/>
              <a:buNone/>
            </a:pPr>
            <a:endParaRPr lang="es-AR" sz="1200" b="0" i="0" kern="1200" dirty="0">
              <a:solidFill>
                <a:schemeClr val="tx1"/>
              </a:solidFill>
              <a:effectLst/>
              <a:latin typeface="+mn-lt"/>
              <a:ea typeface="+mn-ea"/>
              <a:cs typeface="+mn-cs"/>
            </a:endParaRPr>
          </a:p>
          <a:p>
            <a:pPr marL="685800" lvl="1" indent="-228600">
              <a:buFont typeface="+mj-lt"/>
              <a:buAutoNum type="arabicPeriod"/>
            </a:pPr>
            <a:r>
              <a:rPr lang="es-AR" sz="1200" b="0" i="0" kern="1200" dirty="0">
                <a:solidFill>
                  <a:schemeClr val="tx1"/>
                </a:solidFill>
                <a:effectLst/>
                <a:latin typeface="+mn-lt"/>
                <a:ea typeface="+mn-ea"/>
                <a:cs typeface="+mn-cs"/>
              </a:rPr>
              <a:t>Multiplicamos por el numero 2 y tomamos la parte entera del producto que ira formando el numero binario correspondiente</a:t>
            </a:r>
          </a:p>
          <a:p>
            <a:pPr marL="685800" lvl="1" indent="-228600">
              <a:buFont typeface="+mj-lt"/>
              <a:buAutoNum type="arabicPeriod"/>
            </a:pPr>
            <a:r>
              <a:rPr lang="es-AR" sz="1200" b="0" i="0" kern="1200" dirty="0">
                <a:solidFill>
                  <a:schemeClr val="tx1"/>
                </a:solidFill>
                <a:effectLst/>
                <a:latin typeface="+mn-lt"/>
                <a:ea typeface="+mn-ea"/>
                <a:cs typeface="+mn-cs"/>
              </a:rPr>
              <a:t>Tomamos nuevamente la parte entera del producto, y la parte fraccionaria la multiplicamos sucesivamente por 2 hasta llegar a 0</a:t>
            </a:r>
          </a:p>
          <a:p>
            <a:pPr marL="685800" lvl="1" indent="-228600">
              <a:buFont typeface="+mj-lt"/>
              <a:buAutoNum type="arabicPeriod"/>
            </a:pPr>
            <a:r>
              <a:rPr lang="es-AR" sz="1200" b="0" i="0" kern="1200" dirty="0">
                <a:solidFill>
                  <a:schemeClr val="tx1"/>
                </a:solidFill>
                <a:effectLst/>
                <a:latin typeface="+mn-lt"/>
                <a:ea typeface="+mn-ea"/>
                <a:cs typeface="+mn-cs"/>
              </a:rPr>
              <a:t>Tomamos nuevamente la parte entera , y como la parte fraccionaria es 0, indica que se ha terminado el proceso.  El numero binario correspondiente a la parte decimal será la unión de todas las partes enteras, tomadas de las multiplicaciones sucesivas realizadas durante el transcurso del proceso , en donde el primer dígito binario corresponde a la primera parte entera , el segundo dígito a la segunda parte entera , y así sucesivamente hasta llegar al ultimo .Luego tomamos el numero binario , correspondiente a la parte entera , y el numero binario , correspondiente a la parte fraccionaria y lo unimos en un solo numero binario correspondiente a el numero decimal.</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kern="1200" dirty="0">
                <a:solidFill>
                  <a:schemeClr val="tx1"/>
                </a:solidFill>
                <a:effectLst/>
                <a:latin typeface="+mn-lt"/>
                <a:ea typeface="+mn-ea"/>
                <a:cs typeface="+mn-cs"/>
              </a:rPr>
              <a:t>Para convertir un número binario a decimal, realizamos los siguientes pasos:</a:t>
            </a:r>
            <a:br>
              <a:rPr lang="es-AR" dirty="0"/>
            </a:br>
            <a:endParaRPr lang="es-AR" sz="1200" b="0" i="0" kern="1200" dirty="0">
              <a:solidFill>
                <a:schemeClr val="tx1"/>
              </a:solidFill>
              <a:effectLst/>
              <a:latin typeface="+mn-lt"/>
              <a:ea typeface="+mn-ea"/>
              <a:cs typeface="+mn-cs"/>
            </a:endParaRPr>
          </a:p>
          <a:p>
            <a:pPr marL="228600" indent="-228600">
              <a:buFont typeface="+mj-lt"/>
              <a:buAutoNum type="arabicPeriod"/>
            </a:pPr>
            <a:r>
              <a:rPr lang="es-AR" sz="1200" b="0" i="0" kern="1200" dirty="0">
                <a:solidFill>
                  <a:schemeClr val="tx1"/>
                </a:solidFill>
                <a:effectLst/>
                <a:latin typeface="+mn-lt"/>
                <a:ea typeface="+mn-ea"/>
                <a:cs typeface="+mn-cs"/>
              </a:rPr>
              <a:t>Tomamos los valores de posición correspondiente a las columnas donde aparezcan únicamente unos</a:t>
            </a:r>
          </a:p>
          <a:p>
            <a:pPr marL="228600" indent="-228600">
              <a:buFont typeface="+mj-lt"/>
              <a:buAutoNum type="arabicPeriod"/>
            </a:pPr>
            <a:r>
              <a:rPr lang="es-AR" sz="1200" b="0" i="0" kern="1200" dirty="0">
                <a:solidFill>
                  <a:schemeClr val="tx1"/>
                </a:solidFill>
                <a:effectLst/>
                <a:latin typeface="+mn-lt"/>
                <a:ea typeface="+mn-ea"/>
                <a:cs typeface="+mn-cs"/>
              </a:rPr>
              <a:t>Sumamos los valores de posición para identificar el numero decimal equivalente</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kern="1200" dirty="0">
                <a:solidFill>
                  <a:schemeClr val="tx1"/>
                </a:solidFill>
                <a:effectLst/>
                <a:latin typeface="+mn-lt"/>
                <a:ea typeface="+mn-ea"/>
                <a:cs typeface="+mn-cs"/>
              </a:rPr>
              <a:t>Para convertir un numero en el sistema decimal al sistema de numeración Octal, debemos seguir los pasos que mostraremos en el siguiente ejemplo Convertir el numero decimal 323.625 a el sistema de numeración Octal</a:t>
            </a:r>
            <a:br>
              <a:rPr lang="es-AR" dirty="0"/>
            </a:br>
            <a:endParaRPr lang="es-AR" dirty="0"/>
          </a:p>
          <a:p>
            <a:pPr marL="228600" indent="-228600">
              <a:buFont typeface="+mj-lt"/>
              <a:buAutoNum type="arabicPeriod"/>
            </a:pPr>
            <a:r>
              <a:rPr lang="es-AR" sz="1200" b="0" i="0" kern="1200" dirty="0">
                <a:solidFill>
                  <a:schemeClr val="tx1"/>
                </a:solidFill>
                <a:effectLst/>
                <a:latin typeface="+mn-lt"/>
                <a:ea typeface="+mn-ea"/>
                <a:cs typeface="+mn-cs"/>
              </a:rPr>
              <a:t>Se toma el numero entero y se divide entre 8 repetidamente hasta que el dividendo sea menor que el divisor, para colocar entonces el numero 0 y pasar el dividendo a formar el primer dígito del numero equivalente en decimal</a:t>
            </a:r>
          </a:p>
          <a:p>
            <a:pPr marL="228600" indent="-228600">
              <a:buFont typeface="+mj-lt"/>
              <a:buAutoNum type="arabicPeriod"/>
            </a:pPr>
            <a:r>
              <a:rPr lang="es-AR" sz="1200" b="0" i="0" kern="1200" dirty="0">
                <a:solidFill>
                  <a:schemeClr val="tx1"/>
                </a:solidFill>
                <a:effectLst/>
                <a:latin typeface="+mn-lt"/>
                <a:ea typeface="+mn-ea"/>
                <a:cs typeface="+mn-cs"/>
              </a:rPr>
              <a:t>Se toma la parte fraccionaria del numero decimal y la multiplicamos por 8 sucesivamente hasta que el producto no tenga números fraccionarios</a:t>
            </a:r>
          </a:p>
          <a:p>
            <a:pPr marL="228600" indent="-228600">
              <a:buFont typeface="+mj-lt"/>
              <a:buAutoNum type="arabicPeriod"/>
            </a:pPr>
            <a:r>
              <a:rPr lang="es-AR" sz="1200" b="0" i="0" kern="1200" dirty="0">
                <a:solidFill>
                  <a:schemeClr val="tx1"/>
                </a:solidFill>
                <a:effectLst/>
                <a:latin typeface="+mn-lt"/>
                <a:ea typeface="+mn-ea"/>
                <a:cs typeface="+mn-cs"/>
              </a:rPr>
              <a:t>Pasamos la parte entera del producto a formar el dígito correspondiente</a:t>
            </a:r>
          </a:p>
          <a:p>
            <a:pPr marL="228600" indent="-228600">
              <a:buFont typeface="+mj-lt"/>
              <a:buAutoNum type="arabicPeriod"/>
            </a:pPr>
            <a:r>
              <a:rPr lang="es-AR" sz="1200" b="0" i="0" kern="1200" dirty="0">
                <a:solidFill>
                  <a:schemeClr val="tx1"/>
                </a:solidFill>
                <a:effectLst/>
                <a:latin typeface="+mn-lt"/>
                <a:ea typeface="+mn-ea"/>
                <a:cs typeface="+mn-cs"/>
              </a:rPr>
              <a:t>Al igual que los demás sistemas , el numero equivalente en el sistema decimal , esta formado por la unión del numero entero equivalente y el numero fraccionario equivalente.</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u="sng" kern="1200" dirty="0">
                <a:solidFill>
                  <a:schemeClr val="tx1"/>
                </a:solidFill>
                <a:effectLst/>
                <a:latin typeface="+mn-lt"/>
                <a:ea typeface="+mn-ea"/>
                <a:cs typeface="+mn-cs"/>
              </a:rPr>
              <a:t>La ventaja principal del sistema de numeración Octal</a:t>
            </a:r>
            <a:r>
              <a:rPr lang="es-AR" sz="1200" b="0" i="0" kern="1200" dirty="0">
                <a:solidFill>
                  <a:schemeClr val="tx1"/>
                </a:solidFill>
                <a:effectLst/>
                <a:latin typeface="+mn-lt"/>
                <a:ea typeface="+mn-ea"/>
                <a:cs typeface="+mn-cs"/>
              </a:rPr>
              <a:t> es la facilidad conque pueden realizarse la conversión entre un numero binario y octal. A continuación mostraremos un ejercicio que ilustrará la teoría. Por medio de este tipo de conversiones, cualquier numero Octal se convierte a binario de manera individual. En este ejemplo, mostramos claramente el equivalente 100 111 010 en binario de cada numero octal de forma individual.</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kern="1200" dirty="0">
                <a:solidFill>
                  <a:schemeClr val="tx1"/>
                </a:solidFill>
                <a:effectLst/>
                <a:latin typeface="+mn-lt"/>
                <a:ea typeface="+mn-ea"/>
                <a:cs typeface="+mn-cs"/>
              </a:rPr>
              <a:t>Convertir el numero 250.25 a Hexadecimal</a:t>
            </a:r>
            <a:br>
              <a:rPr lang="es-AR" dirty="0"/>
            </a:br>
            <a:endParaRPr lang="es-AR" dirty="0"/>
          </a:p>
          <a:p>
            <a:pPr marL="228600" indent="-228600">
              <a:buFont typeface="+mj-lt"/>
              <a:buAutoNum type="arabicPeriod"/>
            </a:pPr>
            <a:r>
              <a:rPr lang="es-AR" sz="1200" b="0" i="0" kern="1200" dirty="0">
                <a:solidFill>
                  <a:schemeClr val="tx1"/>
                </a:solidFill>
                <a:effectLst/>
                <a:latin typeface="+mn-lt"/>
                <a:ea typeface="+mn-ea"/>
                <a:cs typeface="+mn-cs"/>
              </a:rPr>
              <a:t>Se toma la parte entera y se divide sucesivamente por el numero decimal 16 (base) hasta que el cociente sea 0</a:t>
            </a:r>
          </a:p>
          <a:p>
            <a:pPr marL="228600" indent="-228600">
              <a:buFont typeface="+mj-lt"/>
              <a:buAutoNum type="arabicPeriod"/>
            </a:pPr>
            <a:r>
              <a:rPr lang="es-AR" sz="1200" b="0" i="0" kern="1200" dirty="0">
                <a:solidFill>
                  <a:schemeClr val="tx1"/>
                </a:solidFill>
                <a:effectLst/>
                <a:latin typeface="+mn-lt"/>
                <a:ea typeface="+mn-ea"/>
                <a:cs typeface="+mn-cs"/>
              </a:rPr>
              <a:t>Los números enteros resultantes de los cocientes, pasarán a conformar el numero hexadecimal correspondiente, teniendo en cuenta que el sistema de numeración hexadecimal posee solo 16 símbolos, donde los números del 10 hasta el 15 tienen símbolos alfabéticos que ya hemos explicado</a:t>
            </a:r>
          </a:p>
          <a:p>
            <a:pPr marL="228600" indent="-228600">
              <a:buFont typeface="+mj-lt"/>
              <a:buAutoNum type="arabicPeriod"/>
            </a:pPr>
            <a:r>
              <a:rPr lang="es-AR" sz="1200" b="0" i="0" kern="1200" dirty="0">
                <a:solidFill>
                  <a:schemeClr val="tx1"/>
                </a:solidFill>
                <a:effectLst/>
                <a:latin typeface="+mn-lt"/>
                <a:ea typeface="+mn-ea"/>
                <a:cs typeface="+mn-cs"/>
              </a:rPr>
              <a:t>La parte fraccionaria del numero a convertir se multiplica por 16 (Base) sucesivamente hasta que el producto resultante no tenga parte fraccionaria</a:t>
            </a:r>
          </a:p>
          <a:p>
            <a:pPr marL="228600" indent="-228600">
              <a:buFont typeface="+mj-lt"/>
              <a:buAutoNum type="arabicPeriod"/>
            </a:pPr>
            <a:r>
              <a:rPr lang="es-AR" sz="1200" b="0" i="0" kern="1200" dirty="0">
                <a:solidFill>
                  <a:schemeClr val="tx1"/>
                </a:solidFill>
                <a:effectLst/>
                <a:latin typeface="+mn-lt"/>
                <a:ea typeface="+mn-ea"/>
                <a:cs typeface="+mn-cs"/>
              </a:rPr>
              <a:t>Al igual que en los sistemas anteriores, el numero equivalente se forma, de la unión de los dos números equivalentes, tanto entero como fraccionario, separados por un punto que establece la diferencia entre ellos.</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kern="1200" dirty="0">
                <a:solidFill>
                  <a:schemeClr val="tx1"/>
                </a:solidFill>
                <a:effectLst/>
                <a:latin typeface="+mn-lt"/>
                <a:ea typeface="+mn-ea"/>
                <a:cs typeface="+mn-cs"/>
              </a:rPr>
              <a:t>Como en los ejemplos anteriores este también nos ayudará a entender mejor este procedimiento: Convertir el numero hexadecimal 2B6 a su equivalente decimal.</a:t>
            </a:r>
            <a:br>
              <a:rPr lang="es-AR" dirty="0"/>
            </a:br>
            <a:endParaRPr lang="es-AR" sz="1200" b="0" i="0" kern="1200" dirty="0">
              <a:solidFill>
                <a:schemeClr val="tx1"/>
              </a:solidFill>
              <a:effectLst/>
              <a:latin typeface="+mn-lt"/>
              <a:ea typeface="+mn-ea"/>
              <a:cs typeface="+mn-cs"/>
            </a:endParaRPr>
          </a:p>
          <a:p>
            <a:pPr marL="228600" indent="-228600">
              <a:buFont typeface="+mj-lt"/>
              <a:buAutoNum type="arabicPeriod"/>
            </a:pPr>
            <a:r>
              <a:rPr lang="es-AR" sz="1200" b="0" i="0" kern="1200" dirty="0">
                <a:solidFill>
                  <a:schemeClr val="tx1"/>
                </a:solidFill>
                <a:effectLst/>
                <a:latin typeface="+mn-lt"/>
                <a:ea typeface="+mn-ea"/>
                <a:cs typeface="+mn-cs"/>
              </a:rPr>
              <a:t>Multiplicamos el valor de posición de cada columna por el dígito hexadecimal correspondiente.</a:t>
            </a:r>
          </a:p>
          <a:p>
            <a:pPr marL="228600" indent="-228600">
              <a:buFont typeface="+mj-lt"/>
              <a:buAutoNum type="arabicPeriod"/>
            </a:pPr>
            <a:r>
              <a:rPr lang="es-AR" sz="1200" b="0" i="0" kern="1200" dirty="0">
                <a:solidFill>
                  <a:schemeClr val="tx1"/>
                </a:solidFill>
                <a:effectLst/>
                <a:latin typeface="+mn-lt"/>
                <a:ea typeface="+mn-ea"/>
                <a:cs typeface="+mn-cs"/>
              </a:rPr>
              <a:t>El resultado del número decimal equivalente se obtiene, sumando todos los productos obtenidos en el paso anterior.</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kern="1200" dirty="0">
                <a:solidFill>
                  <a:schemeClr val="tx1"/>
                </a:solidFill>
                <a:effectLst/>
                <a:latin typeface="+mn-lt"/>
                <a:ea typeface="+mn-ea"/>
                <a:cs typeface="+mn-cs"/>
              </a:rPr>
              <a:t>Supongamos que queramos transformar el numero decimal 89532 a su correspondiente equivalencia en binario, aplicando el método de la división sucesiva por dos, llegaremos al siguiente resultado: 10101110110111100, pero para llegar a este resultado seguro te tomará cierto tiempo y trabajo, de igual forma si queremos diseñar un sencillo circuito digital en el que la cifra introducida en el teclado sea visualizada en la pantalla, se necesitarían una gran cantidad de compuertas lógicas para construir el circuito decodificado y codificador.</a:t>
            </a:r>
            <a:br>
              <a:rPr lang="es-AR" dirty="0"/>
            </a:br>
            <a:br>
              <a:rPr lang="es-AR" dirty="0"/>
            </a:br>
            <a:r>
              <a:rPr lang="es-AR" sz="1200" b="0" i="0" kern="1200" dirty="0">
                <a:solidFill>
                  <a:schemeClr val="tx1"/>
                </a:solidFill>
                <a:effectLst/>
                <a:latin typeface="+mn-lt"/>
                <a:ea typeface="+mn-ea"/>
                <a:cs typeface="+mn-cs"/>
              </a:rPr>
              <a:t>Los códigos binarios con peso nos resuelven este problema pues estos códigos fueron diseñados para realizar la conversión de decimal a binario de una manera mucho mas fácil y rápida.</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kern="1200" dirty="0">
                <a:solidFill>
                  <a:schemeClr val="tx1"/>
                </a:solidFill>
                <a:effectLst/>
                <a:latin typeface="+mn-lt"/>
                <a:ea typeface="+mn-ea"/>
                <a:cs typeface="+mn-cs"/>
              </a:rPr>
              <a:t>Los códigos BCD (</a:t>
            </a:r>
            <a:r>
              <a:rPr lang="es-AR" sz="1200" b="0" i="1" kern="1200" dirty="0">
                <a:solidFill>
                  <a:schemeClr val="tx1"/>
                </a:solidFill>
                <a:effectLst/>
                <a:latin typeface="+mn-lt"/>
                <a:ea typeface="+mn-ea"/>
                <a:cs typeface="+mn-cs"/>
              </a:rPr>
              <a:t>Binary Coded Decimal</a:t>
            </a:r>
            <a:r>
              <a:rPr lang="es-AR" sz="1200" b="0" i="0" kern="1200" dirty="0">
                <a:solidFill>
                  <a:schemeClr val="tx1"/>
                </a:solidFill>
                <a:effectLst/>
                <a:latin typeface="+mn-lt"/>
                <a:ea typeface="+mn-ea"/>
                <a:cs typeface="+mn-cs"/>
              </a:rPr>
              <a:t>) (Decimal Codificado en Binario) son grupos de 4 bits en el cual cada grupo de 4 bits solo puede representar a un único dígito decimal (del 0 al 9) Estos códigos son llamados códigos con peso ya que cada bit del grupo posee un peso o valor especifico. Existen por lo tanto códigos BCD's de acuerdo al valor o peso que posea cada bit.</a:t>
            </a:r>
            <a:br>
              <a:rPr lang="es-AR" dirty="0"/>
            </a:br>
            <a:br>
              <a:rPr lang="es-AR" dirty="0"/>
            </a:br>
            <a:r>
              <a:rPr lang="es-AR" sz="1200" b="0" i="0" kern="1200" dirty="0">
                <a:solidFill>
                  <a:schemeClr val="tx1"/>
                </a:solidFill>
                <a:effectLst/>
                <a:latin typeface="+mn-lt"/>
                <a:ea typeface="+mn-ea"/>
                <a:cs typeface="+mn-cs"/>
              </a:rPr>
              <a:t>Ejemplos de estos códigos son el BCD 8421, el BCD 4221, el BCD 5421, el BCD 7421, el BCD 6311, etc. donde la parte numérica indica el peso o valor de cada bit. Así por ejemplo el código BCD 8421 nos indica que el MSB posee un valor de 8, el segundo MSB posee un valor de 4, el tercer MSB tiene un valor de 2 y el LSB tiene un valor de 1.</a:t>
            </a:r>
            <a:br>
              <a:rPr lang="es-AR" dirty="0"/>
            </a:br>
            <a:br>
              <a:rPr lang="es-AR" dirty="0"/>
            </a:br>
            <a:r>
              <a:rPr lang="es-AR" sz="1200" b="0" i="0" kern="1200" dirty="0">
                <a:solidFill>
                  <a:schemeClr val="tx1"/>
                </a:solidFill>
                <a:effectLst/>
                <a:latin typeface="+mn-lt"/>
                <a:ea typeface="+mn-ea"/>
                <a:cs typeface="+mn-cs"/>
              </a:rPr>
              <a:t>Para el código BCD 6311 el MSB tiene un peso o valor de 6, el segundo MSB posee un peso de 3, el tercer MSB posee un valor de 1, y el LSB tiene un valor de 1. El código BCD 8421 es el código BCD mas utilizado, es común referenciarlo simplemente como código BCD, así en el transcurso del curso se entenderá el código BCD como el BCD 8421, a menos que se indique lo contrario.</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kern="1200" dirty="0">
                <a:solidFill>
                  <a:schemeClr val="tx1"/>
                </a:solidFill>
                <a:effectLst/>
                <a:latin typeface="+mn-lt"/>
                <a:ea typeface="+mn-ea"/>
                <a:cs typeface="+mn-cs"/>
              </a:rPr>
              <a:t>Ya que cada grupo de 4 bits solo puede representar a un único dígito decimal, la conversión de un numero decimal a un numero BCD se lleva a cabo de la siguiente forma:</a:t>
            </a:r>
            <a:br>
              <a:rPr lang="es-AR" dirty="0"/>
            </a:br>
            <a:endParaRPr lang="es-AR" dirty="0"/>
          </a:p>
          <a:p>
            <a:pPr marL="228600" indent="-228600">
              <a:buFont typeface="+mj-lt"/>
              <a:buAutoNum type="arabicPeriod"/>
            </a:pPr>
            <a:r>
              <a:rPr lang="es-AR" sz="1200" b="0" i="0" kern="1200" dirty="0">
                <a:solidFill>
                  <a:schemeClr val="tx1"/>
                </a:solidFill>
                <a:effectLst/>
                <a:latin typeface="+mn-lt"/>
                <a:ea typeface="+mn-ea"/>
                <a:cs typeface="+mn-cs"/>
              </a:rPr>
              <a:t>Separamos al dígito decimal en cada uno de sus dígitos</a:t>
            </a:r>
          </a:p>
          <a:p>
            <a:pPr marL="228600" indent="-228600">
              <a:buFont typeface="+mj-lt"/>
              <a:buAutoNum type="arabicPeriod"/>
            </a:pPr>
            <a:r>
              <a:rPr lang="es-AR" sz="1200" b="0" i="0" kern="1200" dirty="0">
                <a:solidFill>
                  <a:schemeClr val="tx1"/>
                </a:solidFill>
                <a:effectLst/>
                <a:latin typeface="+mn-lt"/>
                <a:ea typeface="+mn-ea"/>
                <a:cs typeface="+mn-cs"/>
              </a:rPr>
              <a:t>Cada dígito decimal se transforma a su equivalente BCD.</a:t>
            </a:r>
          </a:p>
          <a:p>
            <a:pPr marL="228600" indent="-228600">
              <a:buFont typeface="+mj-lt"/>
              <a:buAutoNum type="arabicPeriod"/>
            </a:pPr>
            <a:r>
              <a:rPr lang="es-AR" sz="1200" b="0" i="0" kern="1200" dirty="0">
                <a:solidFill>
                  <a:schemeClr val="tx1"/>
                </a:solidFill>
                <a:effectLst/>
                <a:latin typeface="+mn-lt"/>
                <a:ea typeface="+mn-ea"/>
                <a:cs typeface="+mn-cs"/>
              </a:rPr>
              <a:t>El número obtenido es el equivalente en BCD del número decimal.</a:t>
            </a:r>
            <a:br>
              <a:rPr lang="es-AR" dirty="0"/>
            </a:br>
            <a:endParaRPr lang="es-AR" dirty="0"/>
          </a:p>
          <a:p>
            <a:pPr marL="0" indent="0">
              <a:buFont typeface="+mj-lt"/>
              <a:buNone/>
            </a:pPr>
            <a:r>
              <a:rPr lang="es-AR" sz="1200" b="0" i="0" kern="1200" dirty="0">
                <a:solidFill>
                  <a:schemeClr val="tx1"/>
                </a:solidFill>
                <a:effectLst/>
                <a:latin typeface="+mn-lt"/>
                <a:ea typeface="+mn-ea"/>
                <a:cs typeface="+mn-cs"/>
              </a:rPr>
              <a:t>Por ejemplo, para convertir el decimal 463 a BCD, según lo explicado anteriormente, tenemos que tomar cada dígito decimal y transformarlo a su equivalente BCD.</a:t>
            </a:r>
          </a:p>
          <a:p>
            <a:pPr marL="0" indent="0">
              <a:buFont typeface="+mj-lt"/>
              <a:buNone/>
            </a:pPr>
            <a:endParaRPr lang="es-AR" sz="1200" b="0" i="0" kern="1200" dirty="0">
              <a:solidFill>
                <a:schemeClr val="tx1"/>
              </a:solidFill>
              <a:effectLst/>
              <a:latin typeface="+mn-lt"/>
              <a:ea typeface="+mn-ea"/>
              <a:cs typeface="+mn-cs"/>
            </a:endParaRPr>
          </a:p>
          <a:p>
            <a:pPr marL="0" indent="0">
              <a:buFont typeface="+mj-lt"/>
              <a:buNone/>
            </a:pPr>
            <a:r>
              <a:rPr lang="es-AR" sz="1200" b="1" i="0" kern="1200" dirty="0">
                <a:solidFill>
                  <a:schemeClr val="tx1"/>
                </a:solidFill>
                <a:effectLst/>
                <a:latin typeface="+mn-lt"/>
                <a:ea typeface="+mn-ea"/>
                <a:cs typeface="+mn-cs"/>
              </a:rPr>
              <a:t>NOTA</a:t>
            </a:r>
            <a:r>
              <a:rPr lang="es-AR" sz="1200" b="0" i="0" kern="1200" dirty="0">
                <a:solidFill>
                  <a:schemeClr val="tx1"/>
                </a:solidFill>
                <a:effectLst/>
                <a:latin typeface="+mn-lt"/>
                <a:ea typeface="+mn-ea"/>
                <a:cs typeface="+mn-cs"/>
              </a:rPr>
              <a:t>: En BCD los códigos 1010, 1011, 1100, 1101 y 1111 no tienen decimales equivalentes. Por lo tanto se les llaman códigos inválidos</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kern="1200" dirty="0">
                <a:solidFill>
                  <a:schemeClr val="tx1"/>
                </a:solidFill>
                <a:effectLst/>
                <a:latin typeface="+mn-lt"/>
                <a:ea typeface="+mn-ea"/>
                <a:cs typeface="+mn-cs"/>
              </a:rPr>
              <a:t>Los sistemas de numeración utilizados en electrónica digital son los siguientes: sistema decimal, sistema binario, sistema octal y sistema hexadecimal.</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kern="1200" dirty="0">
                <a:solidFill>
                  <a:schemeClr val="tx1"/>
                </a:solidFill>
                <a:effectLst/>
                <a:latin typeface="+mn-lt"/>
                <a:ea typeface="+mn-ea"/>
                <a:cs typeface="+mn-cs"/>
              </a:rPr>
              <a:t>Ya que el código BCD son grupos de 4 bits, realizaremos lo siguiente:</a:t>
            </a:r>
            <a:br>
              <a:rPr lang="es-AR" dirty="0"/>
            </a:br>
            <a:endParaRPr lang="es-AR" sz="1200" b="0" i="0" kern="1200" dirty="0">
              <a:solidFill>
                <a:schemeClr val="tx1"/>
              </a:solidFill>
              <a:effectLst/>
              <a:latin typeface="+mn-lt"/>
              <a:ea typeface="+mn-ea"/>
              <a:cs typeface="+mn-cs"/>
            </a:endParaRPr>
          </a:p>
          <a:p>
            <a:pPr marL="228600" indent="-228600">
              <a:buFont typeface="+mj-lt"/>
              <a:buAutoNum type="arabicPeriod"/>
            </a:pPr>
            <a:r>
              <a:rPr lang="es-AR" sz="1200" b="0" i="0" kern="1200" dirty="0">
                <a:solidFill>
                  <a:schemeClr val="tx1"/>
                </a:solidFill>
                <a:effectLst/>
                <a:latin typeface="+mn-lt"/>
                <a:ea typeface="+mn-ea"/>
                <a:cs typeface="+mn-cs"/>
              </a:rPr>
              <a:t>A partir de la izquierda separamos al número BCD en grupos de 4 bits.</a:t>
            </a:r>
          </a:p>
          <a:p>
            <a:pPr marL="228600" indent="-228600">
              <a:buFont typeface="+mj-lt"/>
              <a:buAutoNum type="arabicPeriod"/>
            </a:pPr>
            <a:r>
              <a:rPr lang="es-AR" sz="1200" b="0" i="0" kern="1200" dirty="0">
                <a:solidFill>
                  <a:schemeClr val="tx1"/>
                </a:solidFill>
                <a:effectLst/>
                <a:latin typeface="+mn-lt"/>
                <a:ea typeface="+mn-ea"/>
                <a:cs typeface="+mn-cs"/>
              </a:rPr>
              <a:t>Cada grupo de 4 bits se convierte a su decimal correspondiente.</a:t>
            </a:r>
          </a:p>
          <a:p>
            <a:pPr marL="228600" indent="-228600">
              <a:buFont typeface="+mj-lt"/>
              <a:buAutoNum type="arabicPeriod"/>
            </a:pPr>
            <a:r>
              <a:rPr lang="es-AR" sz="1200" b="0" i="0" kern="1200" dirty="0">
                <a:solidFill>
                  <a:schemeClr val="tx1"/>
                </a:solidFill>
                <a:effectLst/>
                <a:latin typeface="+mn-lt"/>
                <a:ea typeface="+mn-ea"/>
                <a:cs typeface="+mn-cs"/>
              </a:rPr>
              <a:t>El número obtenido es el equivalente decimal del número BCD.</a:t>
            </a:r>
          </a:p>
          <a:p>
            <a:pPr marL="0" indent="0">
              <a:buFont typeface="+mj-lt"/>
              <a:buNone/>
            </a:pPr>
            <a:endParaRPr lang="es-AR" sz="1200" b="0" i="0" kern="1200" dirty="0">
              <a:solidFill>
                <a:schemeClr val="tx1"/>
              </a:solidFill>
              <a:effectLst/>
              <a:latin typeface="+mn-lt"/>
              <a:ea typeface="+mn-ea"/>
              <a:cs typeface="+mn-cs"/>
            </a:endParaRPr>
          </a:p>
          <a:p>
            <a:pPr marL="0" indent="0">
              <a:buFont typeface="+mj-lt"/>
              <a:buNone/>
            </a:pPr>
            <a:r>
              <a:rPr lang="es-AR" sz="1200" b="0" i="0" kern="1200" dirty="0">
                <a:solidFill>
                  <a:schemeClr val="tx1"/>
                </a:solidFill>
                <a:effectLst/>
                <a:latin typeface="+mn-lt"/>
                <a:ea typeface="+mn-ea"/>
                <a:cs typeface="+mn-cs"/>
              </a:rPr>
              <a:t>Ejemplo: Convertir el número BCD 010101000011 a decimal.</a:t>
            </a:r>
            <a:br>
              <a:rPr lang="es-AR" dirty="0"/>
            </a:br>
            <a:endParaRPr lang="es-AR" dirty="0"/>
          </a:p>
          <a:p>
            <a:pPr marL="228600" indent="-228600">
              <a:buFont typeface="+mj-lt"/>
              <a:buAutoNum type="arabicPeriod"/>
            </a:pPr>
            <a:r>
              <a:rPr lang="es-AR" sz="1200" b="0" i="0" kern="1200" dirty="0">
                <a:solidFill>
                  <a:schemeClr val="tx1"/>
                </a:solidFill>
                <a:effectLst/>
                <a:latin typeface="+mn-lt"/>
                <a:ea typeface="+mn-ea"/>
                <a:cs typeface="+mn-cs"/>
              </a:rPr>
              <a:t>Separamos en grupos de 4 bits a partir de la izquierda 0101 0100 0011.</a:t>
            </a:r>
          </a:p>
          <a:p>
            <a:pPr marL="228600" indent="-228600">
              <a:buFont typeface="+mj-lt"/>
              <a:buAutoNum type="arabicPeriod"/>
            </a:pPr>
            <a:r>
              <a:rPr lang="es-AR" sz="1200" b="0" i="0" kern="1200" dirty="0">
                <a:solidFill>
                  <a:schemeClr val="tx1"/>
                </a:solidFill>
                <a:effectLst/>
                <a:latin typeface="+mn-lt"/>
                <a:ea typeface="+mn-ea"/>
                <a:cs typeface="+mn-cs"/>
              </a:rPr>
              <a:t>Transformamos cada grupo a decimal.</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kern="1200" dirty="0">
                <a:solidFill>
                  <a:schemeClr val="tx1"/>
                </a:solidFill>
                <a:effectLst/>
                <a:latin typeface="+mn-lt"/>
                <a:ea typeface="+mn-ea"/>
                <a:cs typeface="+mn-cs"/>
              </a:rPr>
              <a:t>Se realiza del modo similar al anterior pero hay que tener en cuenta el punto binario, el punto del numero decimal se convertirá en el punto binario del código BCD.</a:t>
            </a:r>
            <a:br>
              <a:rPr lang="es-AR" dirty="0"/>
            </a:br>
            <a:br>
              <a:rPr lang="es-AR" dirty="0"/>
            </a:br>
            <a:r>
              <a:rPr lang="es-AR" sz="1200" b="0" i="0" kern="1200" dirty="0">
                <a:solidFill>
                  <a:schemeClr val="tx1"/>
                </a:solidFill>
                <a:effectLst/>
                <a:latin typeface="+mn-lt"/>
                <a:ea typeface="+mn-ea"/>
                <a:cs typeface="+mn-cs"/>
              </a:rPr>
              <a:t>Ejemplo: para convertir el decimal 74.42 a BCD:</a:t>
            </a:r>
            <a:br>
              <a:rPr lang="es-AR" dirty="0"/>
            </a:br>
            <a:endParaRPr lang="es-AR" dirty="0"/>
          </a:p>
          <a:p>
            <a:pPr marL="228600" indent="-228600">
              <a:buFont typeface="+mj-lt"/>
              <a:buAutoNum type="arabicPeriod"/>
            </a:pPr>
            <a:r>
              <a:rPr lang="es-AR" sz="1200" b="0" i="0" kern="1200" dirty="0">
                <a:solidFill>
                  <a:schemeClr val="tx1"/>
                </a:solidFill>
                <a:effectLst/>
                <a:latin typeface="+mn-lt"/>
                <a:ea typeface="+mn-ea"/>
                <a:cs typeface="+mn-cs"/>
              </a:rPr>
              <a:t>Separamos el decimal en sus dígitos 7 4. 4 2.</a:t>
            </a:r>
          </a:p>
          <a:p>
            <a:pPr marL="228600" indent="-228600">
              <a:buFont typeface="+mj-lt"/>
              <a:buAutoNum type="arabicPeriod"/>
            </a:pPr>
            <a:r>
              <a:rPr lang="es-AR" sz="1200" b="0" i="0" kern="1200" dirty="0">
                <a:solidFill>
                  <a:schemeClr val="tx1"/>
                </a:solidFill>
                <a:effectLst/>
                <a:latin typeface="+mn-lt"/>
                <a:ea typeface="+mn-ea"/>
                <a:cs typeface="+mn-cs"/>
              </a:rPr>
              <a:t>Convertimos cada dígito a decimal a BCD, y colocamos el punto binario en la misma posición del punto decimal.</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228600" indent="-228600">
              <a:buFont typeface="+mj-lt"/>
              <a:buAutoNum type="arabicPeriod"/>
            </a:pPr>
            <a:r>
              <a:rPr lang="es-AR" sz="1200" b="0" i="0" kern="1200" dirty="0">
                <a:solidFill>
                  <a:schemeClr val="tx1"/>
                </a:solidFill>
                <a:effectLst/>
                <a:latin typeface="+mn-lt"/>
                <a:ea typeface="+mn-ea"/>
                <a:cs typeface="+mn-cs"/>
              </a:rPr>
              <a:t>A partir del punto binario separamos al número binario en grupos de 4 bits.</a:t>
            </a:r>
          </a:p>
          <a:p>
            <a:pPr marL="228600" indent="-228600">
              <a:buFont typeface="+mj-lt"/>
              <a:buAutoNum type="arabicPeriod"/>
            </a:pPr>
            <a:r>
              <a:rPr lang="es-AR" sz="1200" b="0" i="0" kern="1200" dirty="0">
                <a:solidFill>
                  <a:schemeClr val="tx1"/>
                </a:solidFill>
                <a:effectLst/>
                <a:latin typeface="+mn-lt"/>
                <a:ea typeface="+mn-ea"/>
                <a:cs typeface="+mn-cs"/>
              </a:rPr>
              <a:t>Cada grupo de 4 bits se convierte a su equivalente decimal.</a:t>
            </a:r>
          </a:p>
          <a:p>
            <a:pPr marL="228600" indent="-228600">
              <a:buFont typeface="+mj-lt"/>
              <a:buAutoNum type="arabicPeriod"/>
            </a:pPr>
            <a:r>
              <a:rPr lang="es-AR" sz="1200" b="0" i="0" kern="1200" dirty="0">
                <a:solidFill>
                  <a:schemeClr val="tx1"/>
                </a:solidFill>
                <a:effectLst/>
                <a:latin typeface="+mn-lt"/>
                <a:ea typeface="+mn-ea"/>
                <a:cs typeface="+mn-cs"/>
              </a:rPr>
              <a:t>El punto binario se convertirá en el punto decimal.</a:t>
            </a:r>
          </a:p>
          <a:p>
            <a:pPr marL="228600" indent="-228600">
              <a:buFont typeface="+mj-lt"/>
              <a:buAutoNum type="arabicPeriod"/>
            </a:pPr>
            <a:r>
              <a:rPr lang="es-AR" sz="1200" b="0" i="0" kern="1200" dirty="0">
                <a:solidFill>
                  <a:schemeClr val="tx1"/>
                </a:solidFill>
                <a:effectLst/>
                <a:latin typeface="+mn-lt"/>
                <a:ea typeface="+mn-ea"/>
                <a:cs typeface="+mn-cs"/>
              </a:rPr>
              <a:t>El número obtenido equivale en decimal al número BCD.</a:t>
            </a:r>
            <a:br>
              <a:rPr lang="es-AR" dirty="0"/>
            </a:br>
            <a:endParaRPr lang="es-AR" dirty="0"/>
          </a:p>
          <a:p>
            <a:pPr marL="0" indent="0">
              <a:buFont typeface="+mj-lt"/>
              <a:buNone/>
            </a:pPr>
            <a:r>
              <a:rPr lang="es-AR" sz="1200" b="0" i="0" kern="1200" dirty="0">
                <a:solidFill>
                  <a:schemeClr val="tx1"/>
                </a:solidFill>
                <a:effectLst/>
                <a:latin typeface="+mn-lt"/>
                <a:ea typeface="+mn-ea"/>
                <a:cs typeface="+mn-cs"/>
              </a:rPr>
              <a:t>Ejemplo: Convertir el número BCD 01110001.0000100 a decimal.</a:t>
            </a:r>
            <a:br>
              <a:rPr lang="es-AR" dirty="0"/>
            </a:br>
            <a:endParaRPr lang="es-AR" dirty="0"/>
          </a:p>
          <a:p>
            <a:pPr marL="228600" indent="-228600">
              <a:buFont typeface="+mj-lt"/>
              <a:buAutoNum type="arabicPeriod"/>
            </a:pPr>
            <a:r>
              <a:rPr lang="es-AR" sz="1200" b="0" i="0" kern="1200" dirty="0">
                <a:solidFill>
                  <a:schemeClr val="tx1"/>
                </a:solidFill>
                <a:effectLst/>
                <a:latin typeface="+mn-lt"/>
                <a:ea typeface="+mn-ea"/>
                <a:cs typeface="+mn-cs"/>
              </a:rPr>
              <a:t>Separamos en grupo de 4 bits 0111 0001. 0000 1000.</a:t>
            </a:r>
          </a:p>
          <a:p>
            <a:pPr marL="228600" indent="-228600">
              <a:buFont typeface="+mj-lt"/>
              <a:buAutoNum type="arabicPeriod"/>
            </a:pPr>
            <a:r>
              <a:rPr lang="es-AR" sz="1200" b="0" i="0" kern="1200" dirty="0">
                <a:solidFill>
                  <a:schemeClr val="tx1"/>
                </a:solidFill>
                <a:effectLst/>
                <a:latin typeface="+mn-lt"/>
                <a:ea typeface="+mn-ea"/>
                <a:cs typeface="+mn-cs"/>
              </a:rPr>
              <a:t>Convertimos cada grupo a decimal y colocamos el punto binario como punto decimal.</a:t>
            </a:r>
            <a:br>
              <a:rPr lang="es-AR" dirty="0"/>
            </a:b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mj-lt"/>
              <a:buNone/>
            </a:pPr>
            <a:r>
              <a:rPr lang="es-AR" sz="1200" b="0" i="0" kern="1200" dirty="0">
                <a:solidFill>
                  <a:schemeClr val="tx1"/>
                </a:solidFill>
                <a:effectLst/>
                <a:latin typeface="+mn-lt"/>
                <a:ea typeface="+mn-ea"/>
                <a:cs typeface="+mn-cs"/>
              </a:rPr>
              <a:t>Si queremos transformar un numero BCD a su correspondiente binario llevaremos a cabo los siguientes pasos:</a:t>
            </a:r>
            <a:br>
              <a:rPr lang="es-AR" dirty="0"/>
            </a:br>
            <a:br>
              <a:rPr lang="es-AR" dirty="0"/>
            </a:br>
            <a:r>
              <a:rPr lang="es-AR" sz="1200" b="0" i="0" kern="1200" dirty="0">
                <a:solidFill>
                  <a:schemeClr val="tx1"/>
                </a:solidFill>
                <a:effectLst/>
                <a:latin typeface="+mn-lt"/>
                <a:ea typeface="+mn-ea"/>
                <a:cs typeface="+mn-cs"/>
              </a:rPr>
              <a:t>1. El número BCD lo transformamos a decimal.</a:t>
            </a:r>
            <a:br>
              <a:rPr lang="es-AR" dirty="0"/>
            </a:br>
            <a:r>
              <a:rPr lang="es-AR" sz="1200" b="0" i="0" kern="1200" dirty="0">
                <a:solidFill>
                  <a:schemeClr val="tx1"/>
                </a:solidFill>
                <a:effectLst/>
                <a:latin typeface="+mn-lt"/>
                <a:ea typeface="+mn-ea"/>
                <a:cs typeface="+mn-cs"/>
              </a:rPr>
              <a:t>2. Convertimos el decimal obtenido a binario mediante las técnicas ya estudiadas.</a:t>
            </a:r>
            <a:br>
              <a:rPr lang="es-AR" dirty="0"/>
            </a:br>
            <a:r>
              <a:rPr lang="es-AR" sz="1200" b="0" i="0" kern="1200" dirty="0">
                <a:solidFill>
                  <a:schemeClr val="tx1"/>
                </a:solidFill>
                <a:effectLst/>
                <a:latin typeface="+mn-lt"/>
                <a:ea typeface="+mn-ea"/>
                <a:cs typeface="+mn-cs"/>
              </a:rPr>
              <a:t>3. El binario obtenido es el equivalente en binario del número BCD.</a:t>
            </a:r>
            <a:br>
              <a:rPr lang="es-AR" dirty="0"/>
            </a:br>
            <a:br>
              <a:rPr lang="es-AR" dirty="0"/>
            </a:br>
            <a:br>
              <a:rPr lang="es-AR" dirty="0"/>
            </a:br>
            <a:r>
              <a:rPr lang="es-AR" sz="1200" b="0" i="0" kern="1200" dirty="0">
                <a:solidFill>
                  <a:schemeClr val="tx1"/>
                </a:solidFill>
                <a:effectLst/>
                <a:latin typeface="+mn-lt"/>
                <a:ea typeface="+mn-ea"/>
                <a:cs typeface="+mn-cs"/>
              </a:rPr>
              <a:t>Ejemplo: Convertir el BCD 000100000011.0101 a binario.</a:t>
            </a:r>
            <a:br>
              <a:rPr lang="es-AR" dirty="0"/>
            </a:br>
            <a:endParaRPr lang="es-AR" dirty="0"/>
          </a:p>
          <a:p>
            <a:pPr marL="228600" indent="-228600">
              <a:buFont typeface="+mj-lt"/>
              <a:buAutoNum type="arabicPeriod"/>
            </a:pPr>
            <a:r>
              <a:rPr lang="es-AR" sz="1200" b="0" i="0" kern="1200" dirty="0">
                <a:solidFill>
                  <a:schemeClr val="tx1"/>
                </a:solidFill>
                <a:effectLst/>
                <a:latin typeface="+mn-lt"/>
                <a:ea typeface="+mn-ea"/>
                <a:cs typeface="+mn-cs"/>
              </a:rPr>
              <a:t>Convertimos 0001 0000 0011. 0101 a decimal 1 0 3. 5.</a:t>
            </a:r>
            <a:endParaRPr lang="es-AR" dirty="0"/>
          </a:p>
          <a:p>
            <a:pPr marL="228600" indent="-228600">
              <a:buFont typeface="+mj-lt"/>
              <a:buAutoNum type="arabicPeriod"/>
            </a:pPr>
            <a:r>
              <a:rPr lang="es-AR" sz="1200" b="0" i="0" kern="1200" dirty="0">
                <a:solidFill>
                  <a:schemeClr val="tx1"/>
                </a:solidFill>
                <a:effectLst/>
                <a:latin typeface="+mn-lt"/>
                <a:ea typeface="+mn-ea"/>
                <a:cs typeface="+mn-cs"/>
              </a:rPr>
              <a:t>Transformamos el decimal a binario 103.5(10)=1100111.1</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228600" indent="-228600">
              <a:buFont typeface="+mj-lt"/>
              <a:buAutoNum type="arabicPeriod"/>
            </a:pPr>
            <a:r>
              <a:rPr lang="es-AR" sz="1200" b="0" i="0" kern="1200" dirty="0">
                <a:solidFill>
                  <a:schemeClr val="tx1"/>
                </a:solidFill>
                <a:effectLst/>
                <a:latin typeface="+mn-lt"/>
                <a:ea typeface="+mn-ea"/>
                <a:cs typeface="+mn-cs"/>
              </a:rPr>
              <a:t>Convertimos el número binario a número decimal.</a:t>
            </a:r>
          </a:p>
          <a:p>
            <a:pPr marL="228600" indent="-228600">
              <a:buFont typeface="+mj-lt"/>
              <a:buAutoNum type="arabicPeriod"/>
            </a:pPr>
            <a:r>
              <a:rPr lang="es-AR" sz="1200" b="0" i="0" kern="1200" dirty="0">
                <a:solidFill>
                  <a:schemeClr val="tx1"/>
                </a:solidFill>
                <a:effectLst/>
                <a:latin typeface="+mn-lt"/>
                <a:ea typeface="+mn-ea"/>
                <a:cs typeface="+mn-cs"/>
              </a:rPr>
              <a:t>Cada dígito decimal se convierte a su equivalente BCD.</a:t>
            </a:r>
          </a:p>
          <a:p>
            <a:pPr marL="228600" indent="-228600">
              <a:buFont typeface="+mj-lt"/>
              <a:buAutoNum type="arabicPeriod"/>
            </a:pPr>
            <a:r>
              <a:rPr lang="es-AR" sz="1200" b="0" i="0" kern="1200" dirty="0">
                <a:solidFill>
                  <a:schemeClr val="tx1"/>
                </a:solidFill>
                <a:effectLst/>
                <a:latin typeface="+mn-lt"/>
                <a:ea typeface="+mn-ea"/>
                <a:cs typeface="+mn-cs"/>
              </a:rPr>
              <a:t>El numero obtenido es el equivalente BCD del número binario puro.</a:t>
            </a:r>
          </a:p>
          <a:p>
            <a:pPr marL="0" indent="0">
              <a:buFont typeface="+mj-lt"/>
              <a:buNone/>
            </a:pPr>
            <a:endParaRPr lang="es-AR" sz="1200" b="0" i="0" kern="1200" dirty="0">
              <a:solidFill>
                <a:schemeClr val="tx1"/>
              </a:solidFill>
              <a:effectLst/>
              <a:latin typeface="+mn-lt"/>
              <a:ea typeface="+mn-ea"/>
              <a:cs typeface="+mn-cs"/>
            </a:endParaRPr>
          </a:p>
          <a:p>
            <a:pPr marL="0" indent="0">
              <a:buFont typeface="+mj-lt"/>
              <a:buNone/>
            </a:pPr>
            <a:r>
              <a:rPr lang="es-AR" sz="1200" b="0" i="0" kern="1200" dirty="0">
                <a:solidFill>
                  <a:schemeClr val="tx1"/>
                </a:solidFill>
                <a:effectLst/>
                <a:latin typeface="+mn-lt"/>
                <a:ea typeface="+mn-ea"/>
                <a:cs typeface="+mn-cs"/>
              </a:rPr>
              <a:t>Ejemplo: convertir el binario 10001010.101 a BCD</a:t>
            </a:r>
            <a:br>
              <a:rPr lang="es-AR" dirty="0"/>
            </a:br>
            <a:endParaRPr lang="es-AR" dirty="0"/>
          </a:p>
          <a:p>
            <a:pPr marL="228600" indent="-228600">
              <a:buFont typeface="+mj-lt"/>
              <a:buAutoNum type="arabicPeriod"/>
            </a:pPr>
            <a:r>
              <a:rPr lang="es-AR" sz="1200" b="0" i="0" kern="1200" dirty="0">
                <a:solidFill>
                  <a:schemeClr val="tx1"/>
                </a:solidFill>
                <a:effectLst/>
                <a:latin typeface="+mn-lt"/>
                <a:ea typeface="+mn-ea"/>
                <a:cs typeface="+mn-cs"/>
              </a:rPr>
              <a:t>Se convierte primero a decimal 10001010.101</a:t>
            </a:r>
          </a:p>
          <a:p>
            <a:pPr marL="228600" indent="-228600">
              <a:buFont typeface="+mj-lt"/>
              <a:buAutoNum type="arabicPeriod"/>
            </a:pPr>
            <a:r>
              <a:rPr lang="es-AR" sz="1200" b="0" i="0" kern="1200" dirty="0">
                <a:solidFill>
                  <a:schemeClr val="tx1"/>
                </a:solidFill>
                <a:effectLst/>
                <a:latin typeface="+mn-lt"/>
                <a:ea typeface="+mn-ea"/>
                <a:cs typeface="+mn-cs"/>
              </a:rPr>
              <a:t>128 + 8 + 2 + 0.5 + 0.125 = 138.625.</a:t>
            </a:r>
          </a:p>
          <a:p>
            <a:pPr marL="228600" indent="-228600">
              <a:buFont typeface="+mj-lt"/>
              <a:buAutoNum type="arabicPeriod"/>
            </a:pPr>
            <a:r>
              <a:rPr lang="es-AR" sz="1200" b="0" i="0" kern="1200" dirty="0">
                <a:solidFill>
                  <a:schemeClr val="tx1"/>
                </a:solidFill>
                <a:effectLst/>
                <a:latin typeface="+mn-lt"/>
                <a:ea typeface="+mn-ea"/>
                <a:cs typeface="+mn-cs"/>
              </a:rPr>
              <a:t>convertimos el decimal a BCD</a:t>
            </a:r>
          </a:p>
          <a:p>
            <a:pPr marL="228600" indent="-228600">
              <a:buFont typeface="+mj-lt"/>
              <a:buAutoNum type="arabicPeriod"/>
            </a:pPr>
            <a:r>
              <a:rPr lang="es-AR" sz="1200" b="0" i="0" kern="1200" dirty="0">
                <a:solidFill>
                  <a:schemeClr val="tx1"/>
                </a:solidFill>
                <a:effectLst/>
                <a:latin typeface="+mn-lt"/>
                <a:ea typeface="+mn-ea"/>
                <a:cs typeface="+mn-cs"/>
              </a:rPr>
              <a:t>138.625 = 0001 0011 1000. 0110 0010 0101</a:t>
            </a:r>
            <a:br>
              <a:rPr lang="es-AR" dirty="0"/>
            </a:br>
            <a:endParaRPr lang="es-AR" dirty="0"/>
          </a:p>
          <a:p>
            <a:pPr marL="0" indent="0">
              <a:buFont typeface="+mj-lt"/>
              <a:buNone/>
            </a:pPr>
            <a:r>
              <a:rPr lang="es-AR" sz="1200" b="0" i="0" kern="1200" dirty="0">
                <a:solidFill>
                  <a:schemeClr val="tx1"/>
                </a:solidFill>
                <a:effectLst/>
                <a:latin typeface="+mn-lt"/>
                <a:ea typeface="+mn-ea"/>
                <a:cs typeface="+mn-cs"/>
              </a:rPr>
              <a:t>El binario 10001010.101 es igual al BCD 000100111000.011000100101</a:t>
            </a:r>
            <a:br>
              <a:rPr lang="es-AR" dirty="0"/>
            </a:br>
            <a:br>
              <a:rPr lang="es-AR" dirty="0"/>
            </a:br>
            <a:r>
              <a:rPr lang="es-AR" sz="1200" b="1" i="0" kern="1200" dirty="0">
                <a:solidFill>
                  <a:schemeClr val="tx1"/>
                </a:solidFill>
                <a:effectLst/>
                <a:latin typeface="+mn-lt"/>
                <a:ea typeface="+mn-ea"/>
                <a:cs typeface="+mn-cs"/>
              </a:rPr>
              <a:t>NOTA</a:t>
            </a:r>
            <a:r>
              <a:rPr lang="es-AR" sz="1200" b="0" i="0" kern="1200" dirty="0">
                <a:solidFill>
                  <a:schemeClr val="tx1"/>
                </a:solidFill>
                <a:effectLst/>
                <a:latin typeface="+mn-lt"/>
                <a:ea typeface="+mn-ea"/>
                <a:cs typeface="+mn-cs"/>
              </a:rPr>
              <a:t>: Seguramente ha notado que los números en código BCD contienen mayor numero de bits que sus correspondientes números binarios, pero nuevamente recalcamos que esta desventaja es compensada por su facilidad para convertir a decimal.</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kern="1200" dirty="0">
                <a:solidFill>
                  <a:schemeClr val="tx1"/>
                </a:solidFill>
                <a:effectLst/>
                <a:latin typeface="+mn-lt"/>
                <a:ea typeface="+mn-ea"/>
                <a:cs typeface="+mn-cs"/>
              </a:rPr>
              <a:t>De la misma forma que existen códigos binarios con peso, también existen códigos binarios sin peso en el cual cada bit no va a poseer un valor o ponderación por posición. Aquí detallaremos dos códigos binarios sin peso: el de exceso 3 y el código Gray.</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AR" dirty="0"/>
              <a:t>Otros dos sistemas de codificación basados en el código BCD natural son:</a:t>
            </a:r>
          </a:p>
          <a:p>
            <a:pPr fontAlgn="base"/>
            <a:endParaRPr lang="es-AR" sz="1200" b="1" i="0" u="none" strike="noStrike"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s-AR" sz="1200" b="1" i="0" u="none" strike="noStrike" kern="1200" dirty="0">
                <a:solidFill>
                  <a:schemeClr val="tx1"/>
                </a:solidFill>
                <a:effectLst/>
                <a:latin typeface="+mn-lt"/>
                <a:ea typeface="+mn-ea"/>
                <a:cs typeface="+mn-cs"/>
              </a:rPr>
              <a:t>Decimal desempaquetado</a:t>
            </a:r>
            <a:r>
              <a:rPr lang="es-AR" sz="1200" b="1" i="0" kern="1200" dirty="0">
                <a:solidFill>
                  <a:schemeClr val="tx1"/>
                </a:solidFill>
                <a:effectLst/>
                <a:latin typeface="+mn-lt"/>
                <a:ea typeface="+mn-ea"/>
                <a:cs typeface="+mn-cs"/>
              </a:rPr>
              <a:t>:</a:t>
            </a:r>
            <a:r>
              <a:rPr lang="es-AR" sz="1200" b="0" i="0" kern="1200" dirty="0">
                <a:solidFill>
                  <a:schemeClr val="tx1"/>
                </a:solidFill>
                <a:effectLst/>
                <a:latin typeface="+mn-lt"/>
                <a:ea typeface="+mn-ea"/>
                <a:cs typeface="+mn-cs"/>
              </a:rPr>
              <a:t> En este sistema, un número se almacena con un byte por cada una de sus cifras. Cada byte lleva en su cuarteto de la izquierda de la última cifra representa el signo. Contenido 1100 para el “+“ y 1101 para el “-“ (C y D respectivamente en hexadecimal)</a:t>
            </a:r>
            <a:br>
              <a:rPr lang="es-AR" sz="1200" b="0" i="0" kern="1200" dirty="0">
                <a:solidFill>
                  <a:schemeClr val="tx1"/>
                </a:solidFill>
                <a:effectLst/>
                <a:latin typeface="+mn-lt"/>
                <a:ea typeface="+mn-ea"/>
                <a:cs typeface="+mn-cs"/>
              </a:rPr>
            </a:br>
            <a:br>
              <a:rPr lang="es-AR" sz="1200" b="0" i="0" kern="1200" dirty="0">
                <a:solidFill>
                  <a:schemeClr val="tx1"/>
                </a:solidFill>
                <a:effectLst/>
                <a:latin typeface="+mn-lt"/>
                <a:ea typeface="+mn-ea"/>
                <a:cs typeface="+mn-cs"/>
              </a:rPr>
            </a:br>
            <a:r>
              <a:rPr lang="es-AR" sz="1200" b="0" i="0" u="sng" kern="1200" dirty="0">
                <a:solidFill>
                  <a:schemeClr val="tx1"/>
                </a:solidFill>
                <a:effectLst/>
                <a:latin typeface="+mn-lt"/>
                <a:ea typeface="+mn-ea"/>
                <a:cs typeface="+mn-cs"/>
              </a:rPr>
              <a:t>Por ejemplo</a:t>
            </a:r>
            <a:r>
              <a:rPr lang="es-AR" sz="1200" b="0" i="0" kern="1200" dirty="0">
                <a:solidFill>
                  <a:schemeClr val="tx1"/>
                </a:solidFill>
                <a:effectLst/>
                <a:latin typeface="+mn-lt"/>
                <a:ea typeface="+mn-ea"/>
                <a:cs typeface="+mn-cs"/>
              </a:rPr>
              <a:t>:</a:t>
            </a:r>
            <a:br>
              <a:rPr lang="es-AR" sz="1200" b="0" i="0" kern="1200" dirty="0">
                <a:solidFill>
                  <a:schemeClr val="tx1"/>
                </a:solidFill>
                <a:effectLst/>
                <a:latin typeface="+mn-lt"/>
                <a:ea typeface="+mn-ea"/>
                <a:cs typeface="+mn-cs"/>
              </a:rPr>
            </a:br>
            <a:r>
              <a:rPr lang="es-AR" sz="1200" b="1" i="0" kern="1200" dirty="0">
                <a:solidFill>
                  <a:schemeClr val="tx1"/>
                </a:solidFill>
                <a:effectLst/>
                <a:latin typeface="+mn-lt"/>
                <a:ea typeface="+mn-ea"/>
                <a:cs typeface="+mn-cs"/>
              </a:rPr>
              <a:t>1992</a:t>
            </a:r>
            <a:r>
              <a:rPr lang="es-AR" sz="1200" b="0" i="0" kern="1200" dirty="0">
                <a:solidFill>
                  <a:schemeClr val="tx1"/>
                </a:solidFill>
                <a:effectLst/>
                <a:latin typeface="+mn-lt"/>
                <a:ea typeface="+mn-ea"/>
                <a:cs typeface="+mn-cs"/>
              </a:rPr>
              <a:t> 1111 0001 1111 1001 1111 1001 1100 0010</a:t>
            </a:r>
            <a:br>
              <a:rPr lang="es-AR" sz="1200" b="0" i="0" kern="1200" dirty="0">
                <a:solidFill>
                  <a:schemeClr val="tx1"/>
                </a:solidFill>
                <a:effectLst/>
                <a:latin typeface="+mn-lt"/>
                <a:ea typeface="+mn-ea"/>
                <a:cs typeface="+mn-cs"/>
              </a:rPr>
            </a:br>
            <a:r>
              <a:rPr lang="es-AR" sz="1200" b="0" i="0" kern="1200" dirty="0">
                <a:solidFill>
                  <a:schemeClr val="tx1"/>
                </a:solidFill>
                <a:effectLst/>
                <a:latin typeface="+mn-lt"/>
                <a:ea typeface="+mn-ea"/>
                <a:cs typeface="+mn-cs"/>
              </a:rPr>
              <a:t>1 9 9 signo + 2</a:t>
            </a:r>
            <a:br>
              <a:rPr lang="es-AR" sz="1200" b="0" i="0" kern="1200" dirty="0">
                <a:solidFill>
                  <a:schemeClr val="tx1"/>
                </a:solidFill>
                <a:effectLst/>
                <a:latin typeface="+mn-lt"/>
                <a:ea typeface="+mn-ea"/>
                <a:cs typeface="+mn-cs"/>
              </a:rPr>
            </a:br>
            <a:br>
              <a:rPr lang="es-AR" sz="1200" b="0" i="0" kern="1200" dirty="0">
                <a:solidFill>
                  <a:schemeClr val="tx1"/>
                </a:solidFill>
                <a:effectLst/>
                <a:latin typeface="+mn-lt"/>
                <a:ea typeface="+mn-ea"/>
                <a:cs typeface="+mn-cs"/>
              </a:rPr>
            </a:br>
            <a:r>
              <a:rPr lang="es-AR" sz="1200" b="1" i="0" kern="1200" dirty="0">
                <a:solidFill>
                  <a:schemeClr val="tx1"/>
                </a:solidFill>
                <a:effectLst/>
                <a:latin typeface="+mn-lt"/>
                <a:ea typeface="+mn-ea"/>
                <a:cs typeface="+mn-cs"/>
              </a:rPr>
              <a:t>-1992</a:t>
            </a:r>
            <a:r>
              <a:rPr lang="es-AR" sz="1200" b="0" i="0" kern="1200" dirty="0">
                <a:solidFill>
                  <a:schemeClr val="tx1"/>
                </a:solidFill>
                <a:effectLst/>
                <a:latin typeface="+mn-lt"/>
                <a:ea typeface="+mn-ea"/>
                <a:cs typeface="+mn-cs"/>
              </a:rPr>
              <a:t> 1111 0001 1111 1001 1111 1001 1100 0010</a:t>
            </a:r>
            <a:br>
              <a:rPr lang="es-AR" sz="1200" b="0" i="0" kern="1200" dirty="0">
                <a:solidFill>
                  <a:schemeClr val="tx1"/>
                </a:solidFill>
                <a:effectLst/>
                <a:latin typeface="+mn-lt"/>
                <a:ea typeface="+mn-ea"/>
                <a:cs typeface="+mn-cs"/>
              </a:rPr>
            </a:br>
            <a:r>
              <a:rPr lang="es-AR" sz="1200" b="0" i="0" kern="1200" dirty="0">
                <a:solidFill>
                  <a:schemeClr val="tx1"/>
                </a:solidFill>
                <a:effectLst/>
                <a:latin typeface="+mn-lt"/>
                <a:ea typeface="+mn-ea"/>
                <a:cs typeface="+mn-cs"/>
              </a:rPr>
              <a:t>1 9 9 signo – 2</a:t>
            </a:r>
          </a:p>
          <a:p>
            <a:pPr marL="171450" indent="-171450" fontAlgn="base">
              <a:buFont typeface="Arial" panose="020B0604020202020204" pitchFamily="34" charset="0"/>
              <a:buChar char="•"/>
            </a:pPr>
            <a:endParaRPr lang="es-AR"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s-AR" sz="1200" b="1" i="0" u="none" strike="noStrike" kern="1200" dirty="0">
                <a:solidFill>
                  <a:schemeClr val="tx1"/>
                </a:solidFill>
                <a:effectLst/>
                <a:latin typeface="+mn-lt"/>
                <a:ea typeface="+mn-ea"/>
                <a:cs typeface="+mn-cs"/>
              </a:rPr>
              <a:t>Decimal empaquetado</a:t>
            </a:r>
            <a:r>
              <a:rPr lang="es-AR" sz="1200" b="1" i="0" kern="1200" dirty="0">
                <a:solidFill>
                  <a:schemeClr val="tx1"/>
                </a:solidFill>
                <a:effectLst/>
                <a:latin typeface="+mn-lt"/>
                <a:ea typeface="+mn-ea"/>
                <a:cs typeface="+mn-cs"/>
              </a:rPr>
              <a:t>:</a:t>
            </a:r>
            <a:r>
              <a:rPr lang="es-AR" sz="1200" b="0" i="0" kern="1200" dirty="0">
                <a:solidFill>
                  <a:schemeClr val="tx1"/>
                </a:solidFill>
                <a:effectLst/>
                <a:latin typeface="+mn-lt"/>
                <a:ea typeface="+mn-ea"/>
                <a:cs typeface="+mn-cs"/>
              </a:rPr>
              <a:t> En este sistema, se elimina el cuarteto de la izquierda del sistema anterior, en el que éste no contenía información salvo en la última cifra. En este caso cada cuarteto lleva una cifra en BCD, salvo el primero por la derecha que lleva el signo.</a:t>
            </a:r>
            <a:br>
              <a:rPr lang="es-AR" sz="1200" b="0" i="0" kern="1200" dirty="0">
                <a:solidFill>
                  <a:schemeClr val="tx1"/>
                </a:solidFill>
                <a:effectLst/>
                <a:latin typeface="+mn-lt"/>
                <a:ea typeface="+mn-ea"/>
                <a:cs typeface="+mn-cs"/>
              </a:rPr>
            </a:br>
            <a:r>
              <a:rPr lang="es-AR" sz="1200" b="0" i="0" u="sng" kern="1200" dirty="0">
                <a:solidFill>
                  <a:schemeClr val="tx1"/>
                </a:solidFill>
                <a:effectLst/>
                <a:latin typeface="+mn-lt"/>
                <a:ea typeface="+mn-ea"/>
                <a:cs typeface="+mn-cs"/>
              </a:rPr>
              <a:t>Por ejemplo</a:t>
            </a:r>
            <a:r>
              <a:rPr lang="es-AR" sz="1200" b="0" i="0" kern="1200" dirty="0">
                <a:solidFill>
                  <a:schemeClr val="tx1"/>
                </a:solidFill>
                <a:effectLst/>
                <a:latin typeface="+mn-lt"/>
                <a:ea typeface="+mn-ea"/>
                <a:cs typeface="+mn-cs"/>
              </a:rPr>
              <a:t>:</a:t>
            </a:r>
            <a:br>
              <a:rPr lang="es-AR" sz="1200" b="0" i="0" kern="1200" dirty="0">
                <a:solidFill>
                  <a:schemeClr val="tx1"/>
                </a:solidFill>
                <a:effectLst/>
                <a:latin typeface="+mn-lt"/>
                <a:ea typeface="+mn-ea"/>
                <a:cs typeface="+mn-cs"/>
              </a:rPr>
            </a:br>
            <a:r>
              <a:rPr lang="es-AR" sz="1200" b="1" i="0" kern="1200" dirty="0">
                <a:solidFill>
                  <a:schemeClr val="tx1"/>
                </a:solidFill>
                <a:effectLst/>
                <a:latin typeface="+mn-lt"/>
                <a:ea typeface="+mn-ea"/>
                <a:cs typeface="+mn-cs"/>
              </a:rPr>
              <a:t>1992 </a:t>
            </a:r>
            <a:r>
              <a:rPr lang="es-AR" sz="1200" b="0" i="0" kern="1200" dirty="0">
                <a:solidFill>
                  <a:schemeClr val="tx1"/>
                </a:solidFill>
                <a:effectLst/>
                <a:latin typeface="+mn-lt"/>
                <a:ea typeface="+mn-ea"/>
                <a:cs typeface="+mn-cs"/>
              </a:rPr>
              <a:t>0000 0001 1001 1001 0010 1100</a:t>
            </a:r>
            <a:br>
              <a:rPr lang="es-AR" sz="1200" b="0" i="0" kern="1200" dirty="0">
                <a:solidFill>
                  <a:schemeClr val="tx1"/>
                </a:solidFill>
                <a:effectLst/>
                <a:latin typeface="+mn-lt"/>
                <a:ea typeface="+mn-ea"/>
                <a:cs typeface="+mn-cs"/>
              </a:rPr>
            </a:br>
            <a:r>
              <a:rPr lang="es-AR" sz="1200" b="0" i="0" kern="1200" dirty="0">
                <a:solidFill>
                  <a:schemeClr val="tx1"/>
                </a:solidFill>
                <a:effectLst/>
                <a:latin typeface="+mn-lt"/>
                <a:ea typeface="+mn-ea"/>
                <a:cs typeface="+mn-cs"/>
              </a:rPr>
              <a:t>1 9 9 2 signo +</a:t>
            </a:r>
            <a:br>
              <a:rPr lang="es-AR" sz="1200" b="0" i="0" kern="1200" dirty="0">
                <a:solidFill>
                  <a:schemeClr val="tx1"/>
                </a:solidFill>
                <a:effectLst/>
                <a:latin typeface="+mn-lt"/>
                <a:ea typeface="+mn-ea"/>
                <a:cs typeface="+mn-cs"/>
              </a:rPr>
            </a:br>
            <a:br>
              <a:rPr lang="es-AR" sz="1200" b="0" i="0" kern="1200" dirty="0">
                <a:solidFill>
                  <a:schemeClr val="tx1"/>
                </a:solidFill>
                <a:effectLst/>
                <a:latin typeface="+mn-lt"/>
                <a:ea typeface="+mn-ea"/>
                <a:cs typeface="+mn-cs"/>
              </a:rPr>
            </a:br>
            <a:r>
              <a:rPr lang="es-AR" sz="1200" b="1" i="0" kern="1200" dirty="0">
                <a:solidFill>
                  <a:schemeClr val="tx1"/>
                </a:solidFill>
                <a:effectLst/>
                <a:latin typeface="+mn-lt"/>
                <a:ea typeface="+mn-ea"/>
                <a:cs typeface="+mn-cs"/>
              </a:rPr>
              <a:t>-1992 </a:t>
            </a:r>
            <a:r>
              <a:rPr lang="es-AR" sz="1200" b="0" i="0" kern="1200" dirty="0">
                <a:solidFill>
                  <a:schemeClr val="tx1"/>
                </a:solidFill>
                <a:effectLst/>
                <a:latin typeface="+mn-lt"/>
                <a:ea typeface="+mn-ea"/>
                <a:cs typeface="+mn-cs"/>
              </a:rPr>
              <a:t>0000 0001 1001 1001 0010 1101</a:t>
            </a:r>
            <a:br>
              <a:rPr lang="es-AR" sz="1200" b="0" i="0" kern="1200" dirty="0">
                <a:solidFill>
                  <a:schemeClr val="tx1"/>
                </a:solidFill>
                <a:effectLst/>
                <a:latin typeface="+mn-lt"/>
                <a:ea typeface="+mn-ea"/>
                <a:cs typeface="+mn-cs"/>
              </a:rPr>
            </a:br>
            <a:r>
              <a:rPr lang="es-AR" sz="1200" b="0" i="0" kern="1200" dirty="0">
                <a:solidFill>
                  <a:schemeClr val="tx1"/>
                </a:solidFill>
                <a:effectLst/>
                <a:latin typeface="+mn-lt"/>
                <a:ea typeface="+mn-ea"/>
                <a:cs typeface="+mn-cs"/>
              </a:rPr>
              <a:t>1 9 9 2 signo -</a:t>
            </a:r>
          </a:p>
          <a:p>
            <a:pPr marL="171450" indent="-171450" fontAlgn="base">
              <a:buFont typeface="Arial" panose="020B0604020202020204" pitchFamily="34" charset="0"/>
              <a:buChar char="•"/>
            </a:pPr>
            <a:endParaRPr lang="es-AR" sz="1200" b="0" i="0" kern="1200" dirty="0">
              <a:solidFill>
                <a:schemeClr val="tx1"/>
              </a:solidFill>
              <a:effectLst/>
              <a:latin typeface="+mn-lt"/>
              <a:ea typeface="+mn-ea"/>
              <a:cs typeface="+mn-cs"/>
            </a:endParaRPr>
          </a:p>
          <a:p>
            <a:endParaRPr lang="es-AR"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171450" marR="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s-AR" dirty="0"/>
              <a:t>Utiliza una codificación particular tratando de conseguir cierta simetría que le asocia un conjunto de características peculiares. </a:t>
            </a:r>
          </a:p>
          <a:p>
            <a:pPr marL="171450" indent="-171450" fontAlgn="base">
              <a:buFont typeface="Arial" panose="020B0604020202020204" pitchFamily="34" charset="0"/>
              <a:buChar char="•"/>
            </a:pPr>
            <a:r>
              <a:rPr lang="es-AR" sz="1200" b="0" i="0" kern="1200" dirty="0">
                <a:solidFill>
                  <a:schemeClr val="tx1"/>
                </a:solidFill>
                <a:effectLst/>
                <a:latin typeface="+mn-lt"/>
                <a:ea typeface="+mn-ea"/>
                <a:cs typeface="+mn-cs"/>
              </a:rPr>
              <a:t>Cada cifra es el </a:t>
            </a:r>
            <a:r>
              <a:rPr lang="es-AR" sz="1200" b="0" i="1" kern="1200" dirty="0">
                <a:solidFill>
                  <a:schemeClr val="tx1"/>
                </a:solidFill>
                <a:effectLst/>
                <a:latin typeface="+mn-lt"/>
                <a:ea typeface="+mn-ea"/>
                <a:cs typeface="+mn-cs"/>
              </a:rPr>
              <a:t>complemento a 9</a:t>
            </a:r>
            <a:r>
              <a:rPr lang="es-AR" sz="1200" b="0" i="0" kern="1200" dirty="0">
                <a:solidFill>
                  <a:schemeClr val="tx1"/>
                </a:solidFill>
                <a:effectLst/>
                <a:latin typeface="+mn-lt"/>
                <a:ea typeface="+mn-ea"/>
                <a:cs typeface="+mn-cs"/>
              </a:rPr>
              <a:t> de su cifra simétrica cambiando todos sus dígitos. Esta característica hace que sea un código muy apropiado para operaciones de resta y división.</a:t>
            </a:r>
          </a:p>
          <a:p>
            <a:pPr fontAlgn="base"/>
            <a:endParaRPr lang="es-AR" sz="1200" b="0" i="0" kern="1200" dirty="0">
              <a:solidFill>
                <a:schemeClr val="tx1"/>
              </a:solidFill>
              <a:effectLst/>
              <a:latin typeface="+mn-lt"/>
              <a:ea typeface="+mn-ea"/>
              <a:cs typeface="+mn-cs"/>
            </a:endParaRPr>
          </a:p>
          <a:p>
            <a:pPr fontAlgn="base"/>
            <a:r>
              <a:rPr lang="es-AR" sz="1200" b="0" i="0" kern="1200" dirty="0">
                <a:solidFill>
                  <a:schemeClr val="tx1"/>
                </a:solidFill>
                <a:effectLst/>
                <a:latin typeface="+mn-lt"/>
                <a:ea typeface="+mn-ea"/>
                <a:cs typeface="+mn-cs"/>
              </a:rPr>
              <a:t>El número 15 en este caso tiene la siguiente codificación:</a:t>
            </a:r>
          </a:p>
          <a:p>
            <a:pPr fontAlgn="base"/>
            <a:r>
              <a:rPr lang="es-AR" sz="1200" b="0" i="0" kern="1200" dirty="0">
                <a:solidFill>
                  <a:schemeClr val="tx1"/>
                </a:solidFill>
                <a:effectLst/>
                <a:latin typeface="+mn-lt"/>
                <a:ea typeface="+mn-ea"/>
                <a:cs typeface="+mn-cs"/>
              </a:rPr>
              <a:t>0001 1011</a:t>
            </a:r>
          </a:p>
          <a:p>
            <a:pPr fontAlgn="base"/>
            <a:r>
              <a:rPr lang="es-AR" sz="1200" b="0" i="0" kern="1200" dirty="0">
                <a:solidFill>
                  <a:schemeClr val="tx1"/>
                </a:solidFill>
                <a:effectLst/>
                <a:latin typeface="+mn-lt"/>
                <a:ea typeface="+mn-ea"/>
                <a:cs typeface="+mn-cs"/>
              </a:rPr>
              <a:t>1</a:t>
            </a:r>
            <a:r>
              <a:rPr lang="es-AR" sz="1200" b="1" i="0" kern="1200" dirty="0">
                <a:solidFill>
                  <a:schemeClr val="tx1"/>
                </a:solidFill>
                <a:effectLst/>
                <a:latin typeface="+mn-lt"/>
                <a:ea typeface="+mn-ea"/>
                <a:cs typeface="+mn-cs"/>
              </a:rPr>
              <a:t>       </a:t>
            </a:r>
            <a:r>
              <a:rPr lang="es-AR" sz="1200" b="0" i="0" kern="1200" dirty="0">
                <a:solidFill>
                  <a:schemeClr val="tx1"/>
                </a:solidFill>
                <a:effectLst/>
                <a:latin typeface="+mn-lt"/>
                <a:ea typeface="+mn-ea"/>
                <a:cs typeface="+mn-cs"/>
              </a:rPr>
              <a:t>5</a:t>
            </a:r>
          </a:p>
          <a:p>
            <a:pPr marL="0" marR="0" indent="0" algn="l" defTabSz="914400" rtl="0" eaLnBrk="1" fontAlgn="base" latinLnBrk="0" hangingPunct="1">
              <a:lnSpc>
                <a:spcPct val="100000"/>
              </a:lnSpc>
              <a:spcBef>
                <a:spcPts val="0"/>
              </a:spcBef>
              <a:spcAft>
                <a:spcPts val="0"/>
              </a:spcAft>
              <a:buClrTx/>
              <a:buSzTx/>
              <a:buFontTx/>
              <a:buNone/>
              <a:tabLst/>
              <a:defRPr/>
            </a:pPr>
            <a:endParaRPr lang="es-AR"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kern="1200" dirty="0">
                <a:solidFill>
                  <a:schemeClr val="tx1"/>
                </a:solidFill>
                <a:effectLst/>
                <a:latin typeface="+mn-lt"/>
                <a:ea typeface="+mn-ea"/>
                <a:cs typeface="+mn-cs"/>
              </a:rPr>
              <a:t>A pesar de ser un código binario sin peso, el código de exceso 3 guarda una estrecha relación con el código BCD 8421 por el hecho de que cada grupo de 4 bits solo pueden representar a un único dígito decimal (del 0 al 9), y deriva su nombre de exceso 3 debido a que cada grupo de 4 bits equivale al número BCD 8421 más 3.</a:t>
            </a:r>
          </a:p>
          <a:p>
            <a:endParaRPr lang="es-AR" sz="1200" b="0" i="0" kern="1200" dirty="0">
              <a:solidFill>
                <a:schemeClr val="tx1"/>
              </a:solidFill>
              <a:effectLst/>
              <a:latin typeface="+mn-lt"/>
              <a:ea typeface="+mn-ea"/>
              <a:cs typeface="+mn-cs"/>
            </a:endParaRPr>
          </a:p>
          <a:p>
            <a:r>
              <a:rPr lang="es-AR" sz="1200" b="0" i="0" kern="1200" dirty="0">
                <a:solidFill>
                  <a:schemeClr val="tx1"/>
                </a:solidFill>
                <a:effectLst/>
                <a:latin typeface="+mn-lt"/>
                <a:ea typeface="+mn-ea"/>
                <a:cs typeface="+mn-cs"/>
              </a:rPr>
              <a:t>Es otro código cuya característica principal es la simetría, donde cada cifra decimal se codifica en binario con 4 bits y aparece excedido en 3 unidades.</a:t>
            </a:r>
            <a:r>
              <a:rPr lang="es-AR" sz="1200" b="0" i="0" kern="1200" baseline="0" dirty="0">
                <a:solidFill>
                  <a:schemeClr val="tx1"/>
                </a:solidFill>
                <a:effectLst/>
                <a:latin typeface="+mn-lt"/>
                <a:ea typeface="+mn-ea"/>
                <a:cs typeface="+mn-cs"/>
              </a:rPr>
              <a:t> </a:t>
            </a:r>
            <a:r>
              <a:rPr lang="es-AR" sz="1200" b="0" i="0" kern="1200" dirty="0">
                <a:solidFill>
                  <a:schemeClr val="tx1"/>
                </a:solidFill>
                <a:effectLst/>
                <a:latin typeface="+mn-lt"/>
                <a:ea typeface="+mn-ea"/>
                <a:cs typeface="+mn-cs"/>
              </a:rPr>
              <a:t>En este caso se cumple la misma característica del código BCD Aiken, en el que cada cifra es el </a:t>
            </a:r>
            <a:r>
              <a:rPr lang="es-AR" sz="1200" b="0" i="1" kern="1200" dirty="0">
                <a:solidFill>
                  <a:schemeClr val="tx1"/>
                </a:solidFill>
                <a:effectLst/>
                <a:latin typeface="+mn-lt"/>
                <a:ea typeface="+mn-ea"/>
                <a:cs typeface="+mn-cs"/>
              </a:rPr>
              <a:t>complemento a 9</a:t>
            </a:r>
            <a:r>
              <a:rPr lang="es-AR" sz="1200" b="0" i="0" kern="1200" dirty="0">
                <a:solidFill>
                  <a:schemeClr val="tx1"/>
                </a:solidFill>
                <a:effectLst/>
                <a:latin typeface="+mn-lt"/>
                <a:ea typeface="+mn-ea"/>
                <a:cs typeface="+mn-cs"/>
              </a:rPr>
              <a:t> de su cifra simétrica cambiando todos sus dígitos. Es un método muy útil en operaciones de resta y división.</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228600" indent="-228600">
              <a:buFont typeface="+mj-lt"/>
              <a:buAutoNum type="arabicPeriod"/>
            </a:pPr>
            <a:r>
              <a:rPr lang="es-AR" sz="1200" b="0" i="0" kern="1200" dirty="0">
                <a:solidFill>
                  <a:schemeClr val="tx1"/>
                </a:solidFill>
                <a:effectLst/>
                <a:latin typeface="+mn-lt"/>
                <a:ea typeface="+mn-ea"/>
                <a:cs typeface="+mn-cs"/>
              </a:rPr>
              <a:t>Se separa al numero decimal en cada uno de sus dígitos.</a:t>
            </a:r>
          </a:p>
          <a:p>
            <a:pPr marL="228600" indent="-228600">
              <a:buFont typeface="+mj-lt"/>
              <a:buAutoNum type="arabicPeriod"/>
            </a:pPr>
            <a:r>
              <a:rPr lang="es-AR" sz="1200" b="0" i="0" kern="1200" dirty="0">
                <a:solidFill>
                  <a:schemeClr val="tx1"/>
                </a:solidFill>
                <a:effectLst/>
                <a:latin typeface="+mn-lt"/>
                <a:ea typeface="+mn-ea"/>
                <a:cs typeface="+mn-cs"/>
              </a:rPr>
              <a:t>Sumarle tres (3) a cada dígito decimal.</a:t>
            </a:r>
          </a:p>
          <a:p>
            <a:pPr marL="228600" indent="-228600">
              <a:buFont typeface="+mj-lt"/>
              <a:buAutoNum type="arabicPeriod"/>
            </a:pPr>
            <a:r>
              <a:rPr lang="es-AR" sz="1200" b="0" i="0" kern="1200" dirty="0">
                <a:solidFill>
                  <a:schemeClr val="tx1"/>
                </a:solidFill>
                <a:effectLst/>
                <a:latin typeface="+mn-lt"/>
                <a:ea typeface="+mn-ea"/>
                <a:cs typeface="+mn-cs"/>
              </a:rPr>
              <a:t>Convertir a BCD el número decimal obtenido.</a:t>
            </a:r>
          </a:p>
          <a:p>
            <a:pPr marL="228600" indent="-228600">
              <a:buFont typeface="+mj-lt"/>
              <a:buAutoNum type="arabicPeriod"/>
            </a:pPr>
            <a:r>
              <a:rPr lang="es-AR" sz="1200" b="0" i="0" kern="1200" dirty="0">
                <a:solidFill>
                  <a:schemeClr val="tx1"/>
                </a:solidFill>
                <a:effectLst/>
                <a:latin typeface="+mn-lt"/>
                <a:ea typeface="+mn-ea"/>
                <a:cs typeface="+mn-cs"/>
              </a:rPr>
              <a:t>El número obtenido es el equivalente en XS3 del número decimal.</a:t>
            </a:r>
            <a:br>
              <a:rPr lang="es-AR" dirty="0"/>
            </a:br>
            <a:endParaRPr lang="es-AR" dirty="0"/>
          </a:p>
          <a:p>
            <a:pPr marL="0" indent="0">
              <a:buFont typeface="+mj-lt"/>
              <a:buNone/>
            </a:pPr>
            <a:r>
              <a:rPr lang="es-AR" sz="1200" b="0" i="0" u="sng" kern="1200" dirty="0">
                <a:solidFill>
                  <a:schemeClr val="tx1"/>
                </a:solidFill>
                <a:effectLst/>
                <a:latin typeface="+mn-lt"/>
                <a:ea typeface="+mn-ea"/>
                <a:cs typeface="+mn-cs"/>
              </a:rPr>
              <a:t>Ejemplo</a:t>
            </a:r>
            <a:r>
              <a:rPr lang="es-AR" sz="1200" b="0" i="0" kern="1200" dirty="0">
                <a:solidFill>
                  <a:schemeClr val="tx1"/>
                </a:solidFill>
                <a:effectLst/>
                <a:latin typeface="+mn-lt"/>
                <a:ea typeface="+mn-ea"/>
                <a:cs typeface="+mn-cs"/>
              </a:rPr>
              <a:t>: Convertir el numero decimal 18 a su equivalente XS3.</a:t>
            </a:r>
            <a:br>
              <a:rPr lang="es-AR" dirty="0"/>
            </a:br>
            <a:br>
              <a:rPr lang="es-AR" dirty="0"/>
            </a:br>
            <a:r>
              <a:rPr lang="es-AR" sz="1200" b="0" i="0" u="sng" kern="1200" dirty="0">
                <a:solidFill>
                  <a:schemeClr val="tx1"/>
                </a:solidFill>
                <a:effectLst/>
                <a:latin typeface="+mn-lt"/>
                <a:ea typeface="+mn-ea"/>
                <a:cs typeface="+mn-cs"/>
              </a:rPr>
              <a:t>Solución</a:t>
            </a:r>
            <a:r>
              <a:rPr lang="es-AR" sz="1200" b="0" i="0" kern="1200" dirty="0">
                <a:solidFill>
                  <a:schemeClr val="tx1"/>
                </a:solidFill>
                <a:effectLst/>
                <a:latin typeface="+mn-lt"/>
                <a:ea typeface="+mn-ea"/>
                <a:cs typeface="+mn-cs"/>
              </a:rPr>
              <a:t>: primero le sumamos 3 a cada dígito.</a:t>
            </a:r>
            <a:br>
              <a:rPr lang="es-AR" dirty="0"/>
            </a:br>
            <a:br>
              <a:rPr lang="es-AR" dirty="0"/>
            </a:br>
            <a:r>
              <a:rPr lang="es-AR" sz="1200" b="0" i="0" kern="1200" dirty="0">
                <a:solidFill>
                  <a:schemeClr val="tx1"/>
                </a:solidFill>
                <a:effectLst/>
                <a:latin typeface="+mn-lt"/>
                <a:ea typeface="+mn-ea"/>
                <a:cs typeface="+mn-cs"/>
              </a:rPr>
              <a:t>1        8</a:t>
            </a:r>
            <a:br>
              <a:rPr lang="es-AR" dirty="0"/>
            </a:br>
            <a:r>
              <a:rPr lang="es-AR" sz="1200" b="0" i="0" kern="1200" dirty="0">
                <a:solidFill>
                  <a:schemeClr val="tx1"/>
                </a:solidFill>
                <a:effectLst/>
                <a:latin typeface="+mn-lt"/>
                <a:ea typeface="+mn-ea"/>
                <a:cs typeface="+mn-cs"/>
              </a:rPr>
              <a:t>+ 3  + 3</a:t>
            </a:r>
            <a:br>
              <a:rPr lang="es-AR" dirty="0"/>
            </a:br>
            <a:r>
              <a:rPr lang="es-AR" sz="1200" b="0" i="0" kern="1200" dirty="0">
                <a:solidFill>
                  <a:schemeClr val="tx1"/>
                </a:solidFill>
                <a:effectLst/>
                <a:latin typeface="+mn-lt"/>
                <a:ea typeface="+mn-ea"/>
                <a:cs typeface="+mn-cs"/>
              </a:rPr>
              <a:t>-----  -----</a:t>
            </a:r>
            <a:br>
              <a:rPr lang="es-AR" dirty="0"/>
            </a:br>
            <a:r>
              <a:rPr lang="es-AR" sz="1200" b="0" i="0" kern="1200" dirty="0">
                <a:solidFill>
                  <a:schemeClr val="tx1"/>
                </a:solidFill>
                <a:effectLst/>
                <a:latin typeface="+mn-lt"/>
                <a:ea typeface="+mn-ea"/>
                <a:cs typeface="+mn-cs"/>
              </a:rPr>
              <a:t>4       11</a:t>
            </a:r>
            <a:br>
              <a:rPr lang="es-AR" dirty="0"/>
            </a:br>
            <a:br>
              <a:rPr lang="es-AR" dirty="0"/>
            </a:br>
            <a:r>
              <a:rPr lang="es-AR" sz="1200" b="0" i="0" kern="1200" dirty="0">
                <a:solidFill>
                  <a:schemeClr val="tx1"/>
                </a:solidFill>
                <a:effectLst/>
                <a:latin typeface="+mn-lt"/>
                <a:ea typeface="+mn-ea"/>
                <a:cs typeface="+mn-cs"/>
              </a:rPr>
              <a:t>luego cada resultado se transforma a BCD</a:t>
            </a:r>
            <a:br>
              <a:rPr lang="es-AR" dirty="0"/>
            </a:br>
            <a:br>
              <a:rPr lang="es-AR" dirty="0"/>
            </a:br>
            <a:r>
              <a:rPr lang="es-AR" sz="1200" b="0" i="0" kern="1200" dirty="0">
                <a:solidFill>
                  <a:schemeClr val="tx1"/>
                </a:solidFill>
                <a:effectLst/>
                <a:latin typeface="+mn-lt"/>
                <a:ea typeface="+mn-ea"/>
                <a:cs typeface="+mn-cs"/>
              </a:rPr>
              <a:t>4 = 0100</a:t>
            </a:r>
            <a:br>
              <a:rPr lang="es-AR" dirty="0"/>
            </a:br>
            <a:br>
              <a:rPr lang="es-AR" dirty="0"/>
            </a:br>
            <a:r>
              <a:rPr lang="es-AR" sz="1200" b="0" i="0" kern="1200" dirty="0">
                <a:solidFill>
                  <a:schemeClr val="tx1"/>
                </a:solidFill>
                <a:effectLst/>
                <a:latin typeface="+mn-lt"/>
                <a:ea typeface="+mn-ea"/>
                <a:cs typeface="+mn-cs"/>
              </a:rPr>
              <a:t>11 = 1001</a:t>
            </a:r>
            <a:br>
              <a:rPr lang="es-AR" dirty="0"/>
            </a:br>
            <a:br>
              <a:rPr lang="es-AR" dirty="0"/>
            </a:br>
            <a:r>
              <a:rPr lang="es-AR" sz="1200" b="0" i="0" u="sng" kern="1200" dirty="0">
                <a:solidFill>
                  <a:schemeClr val="tx1"/>
                </a:solidFill>
                <a:effectLst/>
                <a:latin typeface="+mn-lt"/>
                <a:ea typeface="+mn-ea"/>
                <a:cs typeface="+mn-cs"/>
              </a:rPr>
              <a:t>Nota</a:t>
            </a:r>
            <a:r>
              <a:rPr lang="es-AR" sz="1200" b="0" i="0" kern="1200" dirty="0">
                <a:solidFill>
                  <a:schemeClr val="tx1"/>
                </a:solidFill>
                <a:effectLst/>
                <a:latin typeface="+mn-lt"/>
                <a:ea typeface="+mn-ea"/>
                <a:cs typeface="+mn-cs"/>
              </a:rPr>
              <a:t>: En las conversiones de exceso 3 no se tiene en cuenta los códigos inválidos (1010, 1011, 1100, 1101, 1110, 1111) como vimos en el ejemplo anterior el número 11, el cual nos resultó de la suma de 8+3, se convirtió directamente al BCD 1001.</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kern="1200" dirty="0">
                <a:solidFill>
                  <a:schemeClr val="tx1"/>
                </a:solidFill>
                <a:effectLst/>
                <a:latin typeface="+mn-lt"/>
                <a:ea typeface="+mn-ea"/>
                <a:cs typeface="+mn-cs"/>
              </a:rPr>
              <a:t>Este sistema consta de diez símbolos que van desde el numero 0 hasta el numero 9, los cuales le dan la característica principal a este sistema conocido por todo el mundo. Estos símbolos numéricos también forman unidades numéricas compuestas, al tomarlos como exponentes de un número que se encargará de regular el procedimiento, este número es llamado base. El numero base va a ser 10, por tal motivo también es conocido como "sistema de numeración en base 10"</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mj-lt"/>
              <a:buNone/>
            </a:pPr>
            <a:r>
              <a:rPr lang="es-AR" sz="1200" b="0" i="0" kern="1200" dirty="0">
                <a:solidFill>
                  <a:schemeClr val="tx1"/>
                </a:solidFill>
                <a:effectLst/>
                <a:latin typeface="+mn-lt"/>
                <a:ea typeface="+mn-ea"/>
                <a:cs typeface="+mn-cs"/>
              </a:rPr>
              <a:t>Para convertir un número BCD a código de exceso 3 tenemos en cuenta los siguientes pasos:</a:t>
            </a:r>
            <a:br>
              <a:rPr lang="es-AR" dirty="0"/>
            </a:br>
            <a:endParaRPr lang="es-AR" dirty="0"/>
          </a:p>
          <a:p>
            <a:pPr marL="228600" indent="-228600">
              <a:buFont typeface="+mj-lt"/>
              <a:buAutoNum type="arabicPeriod"/>
            </a:pPr>
            <a:r>
              <a:rPr lang="es-AR" sz="1200" b="0" i="0" kern="1200" dirty="0">
                <a:solidFill>
                  <a:schemeClr val="tx1"/>
                </a:solidFill>
                <a:effectLst/>
                <a:latin typeface="+mn-lt"/>
                <a:ea typeface="+mn-ea"/>
                <a:cs typeface="+mn-cs"/>
              </a:rPr>
              <a:t>A partir de la izquierda separamos al código BCD en grupos de 4 bits.</a:t>
            </a:r>
          </a:p>
          <a:p>
            <a:pPr marL="228600" indent="-228600">
              <a:buFont typeface="+mj-lt"/>
              <a:buAutoNum type="arabicPeriod"/>
            </a:pPr>
            <a:r>
              <a:rPr lang="es-AR" sz="1200" b="0" i="0" kern="1200" dirty="0">
                <a:solidFill>
                  <a:schemeClr val="tx1"/>
                </a:solidFill>
                <a:effectLst/>
                <a:latin typeface="+mn-lt"/>
                <a:ea typeface="+mn-ea"/>
                <a:cs typeface="+mn-cs"/>
              </a:rPr>
              <a:t>Sumamos 00112 a cada grupo de 4 bits.</a:t>
            </a:r>
          </a:p>
          <a:p>
            <a:pPr marL="228600" indent="-228600">
              <a:buFont typeface="+mj-lt"/>
              <a:buAutoNum type="arabicPeriod"/>
            </a:pPr>
            <a:r>
              <a:rPr lang="es-AR" sz="1200" b="0" i="0" kern="1200" dirty="0">
                <a:solidFill>
                  <a:schemeClr val="tx1"/>
                </a:solidFill>
                <a:effectLst/>
                <a:latin typeface="+mn-lt"/>
                <a:ea typeface="+mn-ea"/>
                <a:cs typeface="+mn-cs"/>
              </a:rPr>
              <a:t>El resultado es el equivalente en XS3 del código BCD.</a:t>
            </a:r>
            <a:br>
              <a:rPr lang="es-AR" dirty="0"/>
            </a:br>
            <a:endParaRPr lang="es-AR" dirty="0"/>
          </a:p>
          <a:p>
            <a:pPr marL="0" indent="0">
              <a:buFont typeface="+mj-lt"/>
              <a:buNone/>
            </a:pPr>
            <a:r>
              <a:rPr lang="es-AR" sz="1200" b="0" i="0" u="sng" kern="1200" dirty="0">
                <a:solidFill>
                  <a:schemeClr val="tx1"/>
                </a:solidFill>
                <a:effectLst/>
                <a:latin typeface="+mn-lt"/>
                <a:ea typeface="+mn-ea"/>
                <a:cs typeface="+mn-cs"/>
              </a:rPr>
              <a:t>Ejemplo</a:t>
            </a:r>
            <a:r>
              <a:rPr lang="es-AR" sz="1200" b="0" i="0" kern="1200" dirty="0">
                <a:solidFill>
                  <a:schemeClr val="tx1"/>
                </a:solidFill>
                <a:effectLst/>
                <a:latin typeface="+mn-lt"/>
                <a:ea typeface="+mn-ea"/>
                <a:cs typeface="+mn-cs"/>
              </a:rPr>
              <a:t>: Convertir el BCD 00101001 a XS3</a:t>
            </a:r>
            <a:br>
              <a:rPr lang="es-AR" dirty="0"/>
            </a:br>
            <a:endParaRPr lang="es-AR" dirty="0"/>
          </a:p>
          <a:p>
            <a:pPr marL="228600" indent="-228600">
              <a:buFont typeface="+mj-lt"/>
              <a:buAutoNum type="arabicPeriod"/>
            </a:pPr>
            <a:r>
              <a:rPr lang="es-AR" sz="1200" b="0" i="0" kern="1200" dirty="0">
                <a:solidFill>
                  <a:schemeClr val="tx1"/>
                </a:solidFill>
                <a:effectLst/>
                <a:latin typeface="+mn-lt"/>
                <a:ea typeface="+mn-ea"/>
                <a:cs typeface="+mn-cs"/>
              </a:rPr>
              <a:t>Separamos en grupos de bits. 0010 1001</a:t>
            </a:r>
          </a:p>
          <a:p>
            <a:pPr marL="228600" indent="-228600">
              <a:buFont typeface="+mj-lt"/>
              <a:buAutoNum type="arabicPeriod"/>
            </a:pPr>
            <a:r>
              <a:rPr lang="es-AR" sz="1200" b="0" i="0" kern="1200" dirty="0">
                <a:solidFill>
                  <a:schemeClr val="tx1"/>
                </a:solidFill>
                <a:effectLst/>
                <a:latin typeface="+mn-lt"/>
                <a:ea typeface="+mn-ea"/>
                <a:cs typeface="+mn-cs"/>
              </a:rPr>
              <a:t>Sumamos 0011 a cada grupo</a:t>
            </a:r>
            <a:br>
              <a:rPr lang="es-AR" dirty="0"/>
            </a:br>
            <a:endParaRPr lang="es-AR" dirty="0"/>
          </a:p>
          <a:p>
            <a:pPr marL="0" indent="0">
              <a:buFont typeface="+mj-lt"/>
              <a:buNone/>
            </a:pPr>
            <a:r>
              <a:rPr lang="es-AR" sz="1200" b="0" i="0" kern="1200" baseline="0" dirty="0">
                <a:solidFill>
                  <a:schemeClr val="tx1"/>
                </a:solidFill>
                <a:effectLst/>
                <a:latin typeface="+mn-lt"/>
                <a:ea typeface="+mn-ea"/>
                <a:cs typeface="+mn-cs"/>
              </a:rPr>
              <a:t>   </a:t>
            </a:r>
            <a:r>
              <a:rPr lang="es-AR" sz="1200" b="0" i="0" kern="1200" dirty="0">
                <a:solidFill>
                  <a:schemeClr val="tx1"/>
                </a:solidFill>
                <a:effectLst/>
                <a:latin typeface="+mn-lt"/>
                <a:ea typeface="+mn-ea"/>
                <a:cs typeface="+mn-cs"/>
              </a:rPr>
              <a:t>0010     1001</a:t>
            </a:r>
          </a:p>
          <a:p>
            <a:pPr marL="0" indent="0">
              <a:buFont typeface="+mj-lt"/>
              <a:buNone/>
            </a:pPr>
            <a:r>
              <a:rPr lang="es-AR" sz="1200" b="0" i="0" kern="1200" dirty="0">
                <a:solidFill>
                  <a:schemeClr val="tx1"/>
                </a:solidFill>
                <a:effectLst/>
                <a:latin typeface="+mn-lt"/>
                <a:ea typeface="+mn-ea"/>
                <a:cs typeface="+mn-cs"/>
              </a:rPr>
              <a:t>+ 0011   +0011</a:t>
            </a:r>
            <a:br>
              <a:rPr lang="es-AR" dirty="0"/>
            </a:br>
            <a:r>
              <a:rPr lang="es-AR" dirty="0"/>
              <a:t> </a:t>
            </a:r>
            <a:r>
              <a:rPr lang="es-AR" sz="1200" b="0" i="0" kern="1200" dirty="0">
                <a:solidFill>
                  <a:schemeClr val="tx1"/>
                </a:solidFill>
                <a:effectLst/>
                <a:latin typeface="+mn-lt"/>
                <a:ea typeface="+mn-ea"/>
                <a:cs typeface="+mn-cs"/>
              </a:rPr>
              <a:t>--------    -------</a:t>
            </a:r>
            <a:br>
              <a:rPr lang="es-AR" dirty="0"/>
            </a:br>
            <a:r>
              <a:rPr lang="es-AR" dirty="0"/>
              <a:t>   </a:t>
            </a:r>
            <a:r>
              <a:rPr lang="es-AR" sz="1200" b="0" i="0" kern="1200" dirty="0">
                <a:solidFill>
                  <a:schemeClr val="tx1"/>
                </a:solidFill>
                <a:effectLst/>
                <a:latin typeface="+mn-lt"/>
                <a:ea typeface="+mn-ea"/>
                <a:cs typeface="+mn-cs"/>
              </a:rPr>
              <a:t>0101     1100</a:t>
            </a:r>
            <a:br>
              <a:rPr lang="es-AR" dirty="0"/>
            </a:br>
            <a:br>
              <a:rPr lang="es-AR" dirty="0"/>
            </a:br>
            <a:r>
              <a:rPr lang="es-AR" sz="1200" b="0" i="0" kern="1200" dirty="0">
                <a:solidFill>
                  <a:schemeClr val="tx1"/>
                </a:solidFill>
                <a:effectLst/>
                <a:latin typeface="+mn-lt"/>
                <a:ea typeface="+mn-ea"/>
                <a:cs typeface="+mn-cs"/>
              </a:rPr>
              <a:t>El código XS3 01011100 equivale al BCD 00101001</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228600" indent="-228600">
              <a:buFont typeface="+mj-lt"/>
              <a:buAutoNum type="arabicPeriod"/>
            </a:pPr>
            <a:r>
              <a:rPr lang="es-AR" sz="1200" b="0" i="0" kern="1200" dirty="0">
                <a:solidFill>
                  <a:schemeClr val="tx1"/>
                </a:solidFill>
                <a:effectLst/>
                <a:latin typeface="+mn-lt"/>
                <a:ea typeface="+mn-ea"/>
                <a:cs typeface="+mn-cs"/>
              </a:rPr>
              <a:t>Dividimos a partir de la izquierda al número XS3 en grupos de 4 bits.</a:t>
            </a:r>
          </a:p>
          <a:p>
            <a:pPr marL="228600" indent="-228600">
              <a:buFont typeface="+mj-lt"/>
              <a:buAutoNum type="arabicPeriod"/>
            </a:pPr>
            <a:r>
              <a:rPr lang="es-AR" sz="1200" b="0" i="0" kern="1200" dirty="0">
                <a:solidFill>
                  <a:schemeClr val="tx1"/>
                </a:solidFill>
                <a:effectLst/>
                <a:latin typeface="+mn-lt"/>
                <a:ea typeface="+mn-ea"/>
                <a:cs typeface="+mn-cs"/>
              </a:rPr>
              <a:t>Convertimos a decimal cada grupo de 4 bits.</a:t>
            </a:r>
          </a:p>
          <a:p>
            <a:pPr marL="228600" indent="-228600">
              <a:buFont typeface="+mj-lt"/>
              <a:buAutoNum type="arabicPeriod"/>
            </a:pPr>
            <a:r>
              <a:rPr lang="es-AR" sz="1200" b="0" i="0" kern="1200" dirty="0">
                <a:solidFill>
                  <a:schemeClr val="tx1"/>
                </a:solidFill>
                <a:effectLst/>
                <a:latin typeface="+mn-lt"/>
                <a:ea typeface="+mn-ea"/>
                <a:cs typeface="+mn-cs"/>
              </a:rPr>
              <a:t>Restamos 3 a cada decimal.</a:t>
            </a:r>
          </a:p>
          <a:p>
            <a:pPr marL="228600" indent="-228600">
              <a:buFont typeface="+mj-lt"/>
              <a:buAutoNum type="arabicPeriod"/>
            </a:pPr>
            <a:r>
              <a:rPr lang="es-AR" sz="1200" b="0" i="0" kern="1200" dirty="0">
                <a:solidFill>
                  <a:schemeClr val="tx1"/>
                </a:solidFill>
                <a:effectLst/>
                <a:latin typeface="+mn-lt"/>
                <a:ea typeface="+mn-ea"/>
                <a:cs typeface="+mn-cs"/>
              </a:rPr>
              <a:t>El número obtenido es el equivalente decimal del número XS3.</a:t>
            </a:r>
            <a:br>
              <a:rPr lang="es-AR" dirty="0"/>
            </a:br>
            <a:endParaRPr lang="es-AR" dirty="0"/>
          </a:p>
          <a:p>
            <a:pPr marL="0" indent="0">
              <a:buFont typeface="+mj-lt"/>
              <a:buNone/>
            </a:pPr>
            <a:r>
              <a:rPr lang="es-AR" sz="1200" b="0" i="0" u="sng" kern="1200" dirty="0">
                <a:solidFill>
                  <a:schemeClr val="tx1"/>
                </a:solidFill>
                <a:effectLst/>
                <a:latin typeface="+mn-lt"/>
                <a:ea typeface="+mn-ea"/>
                <a:cs typeface="+mn-cs"/>
              </a:rPr>
              <a:t>Ejemplo</a:t>
            </a:r>
            <a:r>
              <a:rPr lang="es-AR" sz="1200" b="0" i="0" kern="1200" dirty="0">
                <a:solidFill>
                  <a:schemeClr val="tx1"/>
                </a:solidFill>
                <a:effectLst/>
                <a:latin typeface="+mn-lt"/>
                <a:ea typeface="+mn-ea"/>
                <a:cs typeface="+mn-cs"/>
              </a:rPr>
              <a:t>: Convertir 10011010 XS3 a decimal</a:t>
            </a:r>
            <a:br>
              <a:rPr lang="es-AR" dirty="0"/>
            </a:br>
            <a:endParaRPr lang="es-AR" dirty="0"/>
          </a:p>
          <a:p>
            <a:pPr marL="228600" indent="-228600">
              <a:buFont typeface="+mj-lt"/>
              <a:buAutoNum type="arabicPeriod"/>
            </a:pPr>
            <a:r>
              <a:rPr lang="es-AR" sz="1200" b="0" i="0" kern="1200" dirty="0">
                <a:solidFill>
                  <a:schemeClr val="tx1"/>
                </a:solidFill>
                <a:effectLst/>
                <a:latin typeface="+mn-lt"/>
                <a:ea typeface="+mn-ea"/>
                <a:cs typeface="+mn-cs"/>
              </a:rPr>
              <a:t>Separamos en 4 bits 1001 1010</a:t>
            </a:r>
            <a:endParaRPr lang="es-AR" dirty="0"/>
          </a:p>
          <a:p>
            <a:pPr marL="228600" indent="-228600">
              <a:buFont typeface="+mj-lt"/>
              <a:buAutoNum type="arabicPeriod"/>
            </a:pPr>
            <a:r>
              <a:rPr lang="es-AR" sz="1200" b="0" i="0" kern="1200" dirty="0">
                <a:solidFill>
                  <a:schemeClr val="tx1"/>
                </a:solidFill>
                <a:effectLst/>
                <a:latin typeface="+mn-lt"/>
                <a:ea typeface="+mn-ea"/>
                <a:cs typeface="+mn-cs"/>
              </a:rPr>
              <a:t>Convirtiendo a decimal 1001 1010</a:t>
            </a:r>
            <a:br>
              <a:rPr lang="es-AR" dirty="0"/>
            </a:br>
            <a:br>
              <a:rPr lang="es-AR" dirty="0"/>
            </a:br>
            <a:r>
              <a:rPr lang="es-AR" sz="1200" b="0" i="0" kern="1200" dirty="0">
                <a:solidFill>
                  <a:schemeClr val="tx1"/>
                </a:solidFill>
                <a:effectLst/>
                <a:latin typeface="+mn-lt"/>
                <a:ea typeface="+mn-ea"/>
                <a:cs typeface="+mn-cs"/>
              </a:rPr>
              <a:t>1001 = 9</a:t>
            </a:r>
            <a:br>
              <a:rPr lang="es-AR" dirty="0"/>
            </a:br>
            <a:r>
              <a:rPr lang="es-AR" sz="1200" b="0" i="0" kern="1200" dirty="0">
                <a:solidFill>
                  <a:schemeClr val="tx1"/>
                </a:solidFill>
                <a:effectLst/>
                <a:latin typeface="+mn-lt"/>
                <a:ea typeface="+mn-ea"/>
                <a:cs typeface="+mn-cs"/>
              </a:rPr>
              <a:t>1010 = 10</a:t>
            </a:r>
            <a:br>
              <a:rPr lang="es-AR" dirty="0"/>
            </a:br>
            <a:endParaRPr lang="es-AR" dirty="0"/>
          </a:p>
          <a:p>
            <a:pPr marL="228600" indent="-228600">
              <a:buFont typeface="+mj-lt"/>
              <a:buAutoNum type="arabicPeriod"/>
            </a:pPr>
            <a:r>
              <a:rPr lang="es-AR" sz="1200" b="0" i="0" kern="1200" dirty="0">
                <a:solidFill>
                  <a:schemeClr val="tx1"/>
                </a:solidFill>
                <a:effectLst/>
                <a:latin typeface="+mn-lt"/>
                <a:ea typeface="+mn-ea"/>
                <a:cs typeface="+mn-cs"/>
              </a:rPr>
              <a:t>restamos 3 a cada resultado</a:t>
            </a:r>
            <a:br>
              <a:rPr lang="es-AR" dirty="0"/>
            </a:br>
            <a:br>
              <a:rPr lang="es-AR" dirty="0"/>
            </a:br>
            <a:r>
              <a:rPr lang="es-AR" sz="1200" b="0" i="0" kern="1200" dirty="0">
                <a:solidFill>
                  <a:schemeClr val="tx1"/>
                </a:solidFill>
                <a:effectLst/>
                <a:latin typeface="+mn-lt"/>
                <a:ea typeface="+mn-ea"/>
                <a:cs typeface="+mn-cs"/>
              </a:rPr>
              <a:t>9    10</a:t>
            </a:r>
            <a:br>
              <a:rPr lang="es-AR" dirty="0"/>
            </a:br>
            <a:r>
              <a:rPr lang="es-AR" sz="1200" b="0" i="0" kern="1200" dirty="0">
                <a:solidFill>
                  <a:schemeClr val="tx1"/>
                </a:solidFill>
                <a:effectLst/>
                <a:latin typeface="+mn-lt"/>
                <a:ea typeface="+mn-ea"/>
                <a:cs typeface="+mn-cs"/>
              </a:rPr>
              <a:t>-3    -3</a:t>
            </a:r>
            <a:br>
              <a:rPr lang="es-AR" dirty="0"/>
            </a:br>
            <a:r>
              <a:rPr lang="es-AR" sz="1200" b="0" i="0" kern="1200" dirty="0">
                <a:solidFill>
                  <a:schemeClr val="tx1"/>
                </a:solidFill>
                <a:effectLst/>
                <a:latin typeface="+mn-lt"/>
                <a:ea typeface="+mn-ea"/>
                <a:cs typeface="+mn-cs"/>
              </a:rPr>
              <a:t>---- ----</a:t>
            </a:r>
            <a:br>
              <a:rPr lang="es-AR" dirty="0"/>
            </a:br>
            <a:r>
              <a:rPr lang="es-AR" sz="1200" b="0" i="0" kern="1200" dirty="0">
                <a:solidFill>
                  <a:schemeClr val="tx1"/>
                </a:solidFill>
                <a:effectLst/>
                <a:latin typeface="+mn-lt"/>
                <a:ea typeface="+mn-ea"/>
                <a:cs typeface="+mn-cs"/>
              </a:rPr>
              <a:t>6      7</a:t>
            </a:r>
            <a:br>
              <a:rPr lang="es-AR" dirty="0"/>
            </a:br>
            <a:endParaRPr lang="es-AR" dirty="0"/>
          </a:p>
          <a:p>
            <a:pPr marL="0" indent="0">
              <a:buFont typeface="+mj-lt"/>
              <a:buNone/>
            </a:pPr>
            <a:r>
              <a:rPr lang="es-AR" sz="1200" b="0" i="0" kern="1200" dirty="0">
                <a:solidFill>
                  <a:schemeClr val="tx1"/>
                </a:solidFill>
                <a:effectLst/>
                <a:latin typeface="+mn-lt"/>
                <a:ea typeface="+mn-ea"/>
                <a:cs typeface="+mn-cs"/>
              </a:rPr>
              <a:t>El número 6710 equivale al XS3 10011010</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sz="1200" b="0" i="0" kern="1200" dirty="0">
                <a:solidFill>
                  <a:schemeClr val="tx1"/>
                </a:solidFill>
                <a:effectLst/>
                <a:latin typeface="+mn-lt"/>
                <a:ea typeface="+mn-ea"/>
                <a:cs typeface="+mn-cs"/>
              </a:rPr>
              <a:t>Observemos lo siguiente:</a:t>
            </a:r>
            <a:endParaRPr lang="es-AR" dirty="0"/>
          </a:p>
          <a:p>
            <a:pPr marL="171450" indent="-171450">
              <a:buFont typeface="Arial" panose="020B0604020202020204" pitchFamily="34" charset="0"/>
              <a:buChar char="•"/>
            </a:pPr>
            <a:r>
              <a:rPr lang="es-AR" sz="1200" b="0" i="0" kern="1200" dirty="0">
                <a:solidFill>
                  <a:schemeClr val="tx1"/>
                </a:solidFill>
                <a:effectLst/>
                <a:latin typeface="+mn-lt"/>
                <a:ea typeface="+mn-ea"/>
                <a:cs typeface="+mn-cs"/>
              </a:rPr>
              <a:t>El decimal 5 se representa en binario por 0101</a:t>
            </a:r>
          </a:p>
          <a:p>
            <a:pPr marL="171450" indent="-171450">
              <a:buFont typeface="Arial" panose="020B0604020202020204" pitchFamily="34" charset="0"/>
              <a:buChar char="•"/>
            </a:pPr>
            <a:r>
              <a:rPr lang="es-AR" sz="1200" b="0" i="0" kern="1200" dirty="0">
                <a:solidFill>
                  <a:schemeClr val="tx1"/>
                </a:solidFill>
                <a:effectLst/>
                <a:latin typeface="+mn-lt"/>
                <a:ea typeface="+mn-ea"/>
                <a:cs typeface="+mn-cs"/>
              </a:rPr>
              <a:t>El decimal 6 se representa en binario por 0110</a:t>
            </a:r>
            <a:br>
              <a:rPr lang="es-AR" dirty="0"/>
            </a:br>
            <a:endParaRPr lang="es-AR" dirty="0"/>
          </a:p>
          <a:p>
            <a:pPr marL="0" indent="0">
              <a:buFont typeface="Arial" panose="020B0604020202020204" pitchFamily="34" charset="0"/>
              <a:buNone/>
            </a:pPr>
            <a:r>
              <a:rPr lang="es-AR" sz="1200" b="0" i="0" kern="1200" dirty="0">
                <a:solidFill>
                  <a:schemeClr val="tx1"/>
                </a:solidFill>
                <a:effectLst/>
                <a:latin typeface="+mn-lt"/>
                <a:ea typeface="+mn-ea"/>
                <a:cs typeface="+mn-cs"/>
              </a:rPr>
              <a:t>¿Qué has notado?</a:t>
            </a:r>
            <a:br>
              <a:rPr lang="es-AR" dirty="0"/>
            </a:br>
            <a:br>
              <a:rPr lang="es-AR" dirty="0"/>
            </a:br>
            <a:r>
              <a:rPr lang="es-AR" sz="1200" b="0" i="0" kern="1200" dirty="0">
                <a:solidFill>
                  <a:schemeClr val="tx1"/>
                </a:solidFill>
                <a:effectLst/>
                <a:latin typeface="+mn-lt"/>
                <a:ea typeface="+mn-ea"/>
                <a:cs typeface="+mn-cs"/>
              </a:rPr>
              <a:t>Observa que con solo aumentar un nivel en la cuenta (del 5 al 6) dos bits cambiaron de estado (el tercer MSB y el LSB de ambos números), probablemente esto no signifique nada ni nos afectaría en lo mas mínimo sin embargo existen algunas situaciones en electrónica digital en el cual solo necesitamos que al incrementarse la cuenta en un nivel solo cambie de estado (de 0 a 1 o viceversa) uno y únicamente un solo bit.</a:t>
            </a:r>
          </a:p>
          <a:p>
            <a:br>
              <a:rPr lang="es-AR" dirty="0"/>
            </a:br>
            <a:r>
              <a:rPr lang="es-AR" sz="1200" b="0" i="0" kern="1200" dirty="0">
                <a:solidFill>
                  <a:schemeClr val="tx1"/>
                </a:solidFill>
                <a:effectLst/>
                <a:latin typeface="+mn-lt"/>
                <a:ea typeface="+mn-ea"/>
                <a:cs typeface="+mn-cs"/>
              </a:rPr>
              <a:t>La solución esta en el código Gray, un código binario sin peso que no tiene ninguna relación con el código BCD.</a:t>
            </a:r>
            <a:br>
              <a:rPr lang="es-AR" dirty="0"/>
            </a:br>
            <a:br>
              <a:rPr lang="es-AR" dirty="0"/>
            </a:br>
            <a:r>
              <a:rPr lang="es-AR" sz="1200" b="0" i="0" kern="1200" dirty="0">
                <a:solidFill>
                  <a:schemeClr val="tx1"/>
                </a:solidFill>
                <a:effectLst/>
                <a:latin typeface="+mn-lt"/>
                <a:ea typeface="+mn-ea"/>
                <a:cs typeface="+mn-cs"/>
              </a:rPr>
              <a:t>Así para el ejemplo que hemos venido analizando:</a:t>
            </a:r>
            <a:br>
              <a:rPr lang="es-AR" dirty="0"/>
            </a:br>
            <a:br>
              <a:rPr lang="es-AR" dirty="0"/>
            </a:br>
            <a:r>
              <a:rPr lang="es-AR" sz="1200" b="0" i="0" kern="1200" dirty="0">
                <a:solidFill>
                  <a:schemeClr val="tx1"/>
                </a:solidFill>
                <a:effectLst/>
                <a:latin typeface="+mn-lt"/>
                <a:ea typeface="+mn-ea"/>
                <a:cs typeface="+mn-cs"/>
              </a:rPr>
              <a:t>el decimal 5 en binario es 0101 y en código Gray es 0 1 1 1</a:t>
            </a:r>
            <a:br>
              <a:rPr lang="es-AR" dirty="0"/>
            </a:br>
            <a:br>
              <a:rPr lang="es-AR" dirty="0"/>
            </a:br>
            <a:r>
              <a:rPr lang="es-AR" sz="1200" b="0" i="0" kern="1200" dirty="0">
                <a:solidFill>
                  <a:schemeClr val="tx1"/>
                </a:solidFill>
                <a:effectLst/>
                <a:latin typeface="+mn-lt"/>
                <a:ea typeface="+mn-ea"/>
                <a:cs typeface="+mn-cs"/>
              </a:rPr>
              <a:t>el decimal 6 en binario es 0110 y en código Gray es 0 1 0 1</a:t>
            </a:r>
            <a:br>
              <a:rPr lang="es-AR" dirty="0"/>
            </a:br>
            <a:br>
              <a:rPr lang="es-AR" dirty="0"/>
            </a:br>
            <a:r>
              <a:rPr lang="es-AR" sz="1200" b="0" i="0" kern="1200" dirty="0">
                <a:solidFill>
                  <a:schemeClr val="tx1"/>
                </a:solidFill>
                <a:effectLst/>
                <a:latin typeface="+mn-lt"/>
                <a:ea typeface="+mn-ea"/>
                <a:cs typeface="+mn-cs"/>
              </a:rPr>
              <a:t>el color azul indica el bit que cambió de estado.</a:t>
            </a:r>
            <a:br>
              <a:rPr lang="es-AR" dirty="0"/>
            </a:br>
            <a:br>
              <a:rPr lang="es-AR" dirty="0"/>
            </a:br>
            <a:r>
              <a:rPr lang="es-AR" sz="1200" b="0" i="0" kern="1200" dirty="0">
                <a:solidFill>
                  <a:schemeClr val="tx1"/>
                </a:solidFill>
                <a:effectLst/>
                <a:latin typeface="+mn-lt"/>
                <a:ea typeface="+mn-ea"/>
                <a:cs typeface="+mn-cs"/>
              </a:rPr>
              <a:t>Pero, ¿cuales son los pasos que se deben llevar cabo para hacer la transformación a código Gray?</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228600" indent="-228600">
              <a:buFont typeface="+mj-lt"/>
              <a:buAutoNum type="arabicPeriod"/>
            </a:pPr>
            <a:r>
              <a:rPr lang="es-AR" sz="1200" b="0" i="0" kern="1200" dirty="0">
                <a:solidFill>
                  <a:schemeClr val="tx1"/>
                </a:solidFill>
                <a:effectLst/>
                <a:latin typeface="+mn-lt"/>
                <a:ea typeface="+mn-ea"/>
                <a:cs typeface="+mn-cs"/>
              </a:rPr>
              <a:t>El MSB del numero binario será el mismo para el código Gray.</a:t>
            </a:r>
          </a:p>
          <a:p>
            <a:pPr marL="228600" indent="-228600">
              <a:buFont typeface="+mj-lt"/>
              <a:buAutoNum type="arabicPeriod"/>
            </a:pPr>
            <a:r>
              <a:rPr lang="es-AR" sz="1200" b="0" i="0" kern="1200" dirty="0">
                <a:solidFill>
                  <a:schemeClr val="tx1"/>
                </a:solidFill>
                <a:effectLst/>
                <a:latin typeface="+mn-lt"/>
                <a:ea typeface="+mn-ea"/>
                <a:cs typeface="+mn-cs"/>
              </a:rPr>
              <a:t>Sumar el MSB del numero binario al bit situado a su derecha inmediata y anotar el resultado del numero en código Gray que estamos formando.</a:t>
            </a:r>
          </a:p>
          <a:p>
            <a:pPr marL="228600" indent="-228600">
              <a:buFont typeface="+mj-lt"/>
              <a:buAutoNum type="arabicPeriod"/>
            </a:pPr>
            <a:r>
              <a:rPr lang="es-AR" sz="1200" b="0" i="0" kern="1200" dirty="0">
                <a:solidFill>
                  <a:schemeClr val="tx1"/>
                </a:solidFill>
                <a:effectLst/>
                <a:latin typeface="+mn-lt"/>
                <a:ea typeface="+mn-ea"/>
                <a:cs typeface="+mn-cs"/>
              </a:rPr>
              <a:t>Continuar sumando bits a los bits situados a la derecha y anotando las sumas; hasta llegar al LSB.</a:t>
            </a:r>
          </a:p>
          <a:p>
            <a:pPr marL="228600" indent="-228600">
              <a:buFont typeface="+mj-lt"/>
              <a:buAutoNum type="arabicPeriod"/>
            </a:pPr>
            <a:r>
              <a:rPr lang="es-AR" sz="1200" b="0" i="0" kern="1200" dirty="0">
                <a:solidFill>
                  <a:schemeClr val="tx1"/>
                </a:solidFill>
                <a:effectLst/>
                <a:latin typeface="+mn-lt"/>
                <a:ea typeface="+mn-ea"/>
                <a:cs typeface="+mn-cs"/>
              </a:rPr>
              <a:t>El número en código Gray tendrá el mismo número de bits que el número binario</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228600" indent="-228600">
              <a:buFont typeface="+mj-lt"/>
              <a:buAutoNum type="arabicPeriod"/>
            </a:pPr>
            <a:r>
              <a:rPr lang="es-AR" sz="1200" b="0" i="0" kern="1200" dirty="0">
                <a:solidFill>
                  <a:schemeClr val="tx1"/>
                </a:solidFill>
                <a:effectLst/>
                <a:latin typeface="+mn-lt"/>
                <a:ea typeface="+mn-ea"/>
                <a:cs typeface="+mn-cs"/>
              </a:rPr>
              <a:t>El bit izquierdo de código Gray será el MSB del numero binario.</a:t>
            </a:r>
          </a:p>
          <a:p>
            <a:pPr marL="228600" indent="-228600">
              <a:buFont typeface="+mj-lt"/>
              <a:buAutoNum type="arabicPeriod"/>
            </a:pPr>
            <a:r>
              <a:rPr lang="es-AR" sz="1200" b="0" i="0" kern="1200" dirty="0">
                <a:solidFill>
                  <a:schemeClr val="tx1"/>
                </a:solidFill>
                <a:effectLst/>
                <a:latin typeface="+mn-lt"/>
                <a:ea typeface="+mn-ea"/>
                <a:cs typeface="+mn-cs"/>
              </a:rPr>
              <a:t>El bit obtenido es sumado al segundo bit de la izquierda del código Gray, y el resultado se anotara a la derecha del numero binario a formar.</a:t>
            </a:r>
          </a:p>
          <a:p>
            <a:pPr marL="228600" indent="-228600">
              <a:buFont typeface="+mj-lt"/>
              <a:buAutoNum type="arabicPeriod"/>
            </a:pPr>
            <a:r>
              <a:rPr lang="es-AR" sz="1200" b="0" i="0" kern="1200" dirty="0">
                <a:solidFill>
                  <a:schemeClr val="tx1"/>
                </a:solidFill>
                <a:effectLst/>
                <a:latin typeface="+mn-lt"/>
                <a:ea typeface="+mn-ea"/>
                <a:cs typeface="+mn-cs"/>
              </a:rPr>
              <a:t>Este resultado se le suma al bit situado a la derecha inmediata del ultimo bit que sumamos y el resultado será el otro bit del número binario (se ordena de izquierda a derecha).</a:t>
            </a:r>
          </a:p>
          <a:p>
            <a:pPr marL="228600" indent="-228600">
              <a:buFont typeface="+mj-lt"/>
              <a:buAutoNum type="arabicPeriod"/>
            </a:pPr>
            <a:r>
              <a:rPr lang="es-AR" sz="1200" b="0" i="0" kern="1200" dirty="0">
                <a:solidFill>
                  <a:schemeClr val="tx1"/>
                </a:solidFill>
                <a:effectLst/>
                <a:latin typeface="+mn-lt"/>
                <a:ea typeface="+mn-ea"/>
                <a:cs typeface="+mn-cs"/>
              </a:rPr>
              <a:t>Repetir el paso anterior hasta llegar al bit mas a la derecha del código Gray.</a:t>
            </a:r>
          </a:p>
          <a:p>
            <a:pPr marL="228600" indent="-228600">
              <a:buFont typeface="+mj-lt"/>
              <a:buAutoNum type="arabicPeriod"/>
            </a:pPr>
            <a:r>
              <a:rPr lang="es-AR" sz="1200" b="0" i="0" kern="1200" dirty="0">
                <a:solidFill>
                  <a:schemeClr val="tx1"/>
                </a:solidFill>
                <a:effectLst/>
                <a:latin typeface="+mn-lt"/>
                <a:ea typeface="+mn-ea"/>
                <a:cs typeface="+mn-cs"/>
              </a:rPr>
              <a:t>El número de bits del numero binario deberá coincidir con el número de bits del número en código Gray.</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fontAlgn="base"/>
            <a:r>
              <a:rPr lang="es-AR" dirty="0"/>
              <a:t>Las computadoras utilizan cuatro métodos para la representación interna de números enteros (positivos y negativos); éstos son los siguientes: </a:t>
            </a:r>
          </a:p>
          <a:p>
            <a:pPr marL="171450" indent="-171450" fontAlgn="base">
              <a:buFont typeface="Arial" panose="020B0604020202020204" pitchFamily="34" charset="0"/>
              <a:buChar char="•"/>
            </a:pPr>
            <a:r>
              <a:rPr lang="es-AR" dirty="0"/>
              <a:t>Módulo y signo</a:t>
            </a:r>
          </a:p>
          <a:p>
            <a:pPr marL="171450" indent="-171450" fontAlgn="base">
              <a:buFont typeface="Arial" panose="020B0604020202020204" pitchFamily="34" charset="0"/>
              <a:buChar char="•"/>
            </a:pPr>
            <a:r>
              <a:rPr lang="es-AR" dirty="0"/>
              <a:t>Complemento a 1</a:t>
            </a:r>
          </a:p>
          <a:p>
            <a:pPr marL="171450" indent="-171450" fontAlgn="base">
              <a:buFont typeface="Arial" panose="020B0604020202020204" pitchFamily="34" charset="0"/>
              <a:buChar char="•"/>
            </a:pPr>
            <a:r>
              <a:rPr lang="es-AR" dirty="0"/>
              <a:t>Complemento a 2</a:t>
            </a:r>
          </a:p>
          <a:p>
            <a:pPr marL="171450" indent="-171450" fontAlgn="base">
              <a:buFont typeface="Arial" panose="020B0604020202020204" pitchFamily="34" charset="0"/>
              <a:buChar char="•"/>
            </a:pPr>
            <a:r>
              <a:rPr lang="es-AR" dirty="0"/>
              <a:t>Exceso a 2</a:t>
            </a:r>
            <a:r>
              <a:rPr lang="es-AR" baseline="30000" dirty="0"/>
              <a:t>n-1</a:t>
            </a:r>
            <a:r>
              <a:rPr lang="es-AR" dirty="0"/>
              <a:t> </a:t>
            </a:r>
          </a:p>
          <a:p>
            <a:pPr marL="0" indent="0" fontAlgn="base">
              <a:buFont typeface="Arial" panose="020B0604020202020204" pitchFamily="34" charset="0"/>
              <a:buNone/>
            </a:pPr>
            <a:r>
              <a:rPr lang="es-AR" dirty="0"/>
              <a:t>Estas representaciones de números utilizan el sistema binario y se considera que tenemos un número limitado de bits para cada dato numérico. Este número de bits disponibles lo representamos por n. También se pueden representar mediante estos métodos números reales, como veremos más adelante. </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fontAlgn="base"/>
            <a:r>
              <a:rPr lang="es-AR" dirty="0"/>
              <a:t>En este sistema de representación, también llamado binario con signo, el bit que está situado más a la izquierda representa el signo, y su valor será 0 para el signo + y 1 para el signo -. El resto de bits (n-1) representan el módulo del número. Suponemos en principio que los números no poseen parte decimal, por lo que la coma se supone implícita a la derecha. </a:t>
            </a:r>
          </a:p>
          <a:p>
            <a:pPr fontAlgn="base"/>
            <a:r>
              <a:rPr lang="es-AR" dirty="0"/>
              <a:t>Por ejemplo, supongamos que disponemos de 8 bits, y queremos representar los números 10 y –10. Veamos cuales son sus representaciones.</a:t>
            </a:r>
          </a:p>
          <a:p>
            <a:pPr marL="171450" indent="-171450" fontAlgn="base">
              <a:buFont typeface="Arial" panose="020B0604020202020204" pitchFamily="34" charset="0"/>
              <a:buChar char="•"/>
            </a:pPr>
            <a:r>
              <a:rPr lang="es-AR" dirty="0"/>
              <a:t>0 (+) 0 0 0 1 0 1 0, representa al número 10, y</a:t>
            </a:r>
          </a:p>
          <a:p>
            <a:pPr marL="171450" indent="-171450" fontAlgn="base">
              <a:buFont typeface="Arial" panose="020B0604020202020204" pitchFamily="34" charset="0"/>
              <a:buChar char="•"/>
            </a:pPr>
            <a:r>
              <a:rPr lang="es-AR" dirty="0"/>
              <a:t>1 (-)  0 0 0 1 0 1 0,</a:t>
            </a:r>
            <a:r>
              <a:rPr lang="es-AR" baseline="0" dirty="0"/>
              <a:t> </a:t>
            </a:r>
            <a:r>
              <a:rPr lang="es-AR" dirty="0"/>
              <a:t>representa al número –10.</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fontAlgn="base">
              <a:buFont typeface="Arial" panose="020B0604020202020204" pitchFamily="34" charset="0"/>
              <a:buNone/>
            </a:pPr>
            <a:r>
              <a:rPr lang="es-AR" dirty="0"/>
              <a:t>Para módulo y signo, si se disponen de n bits en total, el rango de representación es: -(2 </a:t>
            </a:r>
            <a:r>
              <a:rPr lang="es-AR" baseline="30000" dirty="0"/>
              <a:t>n-1</a:t>
            </a:r>
            <a:r>
              <a:rPr lang="es-AR" dirty="0"/>
              <a:t> – 1) &lt;= X &lt;= 2</a:t>
            </a:r>
            <a:r>
              <a:rPr lang="es-AR" baseline="30000" dirty="0"/>
              <a:t>n-1</a:t>
            </a:r>
            <a:r>
              <a:rPr lang="es-AR" dirty="0"/>
              <a:t> – 1, donde para el caso de n = 8 bits, el rango de representación va desde –127 a 127. </a:t>
            </a:r>
          </a:p>
          <a:p>
            <a:pPr marL="0" indent="0" fontAlgn="base">
              <a:buFont typeface="Arial" panose="020B0604020202020204" pitchFamily="34" charset="0"/>
              <a:buNone/>
            </a:pPr>
            <a:r>
              <a:rPr lang="es-AR" dirty="0"/>
              <a:t>La </a:t>
            </a:r>
            <a:r>
              <a:rPr lang="es-AR" u="sng" dirty="0"/>
              <a:t>ventaja</a:t>
            </a:r>
            <a:r>
              <a:rPr lang="es-AR" dirty="0"/>
              <a:t> que presenta este sistema frente a otros es la de poseer rango simétrico (igual cantidad de números positivos que negativos), mientras que su mayor </a:t>
            </a:r>
            <a:r>
              <a:rPr lang="es-AR" u="sng" dirty="0"/>
              <a:t>inconveniente</a:t>
            </a:r>
            <a:r>
              <a:rPr lang="es-AR" dirty="0"/>
              <a:t> es el de poseer dos representaciones para el número 0. El cual se representa tanto con un signo positivo (0) como con uno negativo (1) y el resto de los bits en 0.</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fontAlgn="base">
              <a:buFont typeface="Arial" panose="020B0604020202020204" pitchFamily="34" charset="0"/>
              <a:buNone/>
            </a:pPr>
            <a:r>
              <a:rPr lang="es-AR" dirty="0"/>
              <a:t>Este sistema de representación utiliza el bit de más a la izquierda para el signo, correspondiendo el 0 para el signo + y el 1 para el signo -. Para los números positivos, los n-1 bits de la derecha representan el módulo (igual que en el sistema anterior). El negativo de un número positivo se obtiene complementando todos sus dígitos (cambiando ceros por uno y viceversa) incluido el signo. </a:t>
            </a:r>
          </a:p>
          <a:p>
            <a:pPr marL="0" indent="0" fontAlgn="base">
              <a:buFont typeface="Arial" panose="020B0604020202020204" pitchFamily="34" charset="0"/>
              <a:buNone/>
            </a:pPr>
            <a:r>
              <a:rPr lang="es-AR" dirty="0"/>
              <a:t>Veamos la representación en complemento a 1 de los números 10 y –10 para el caso de n=8 bits:</a:t>
            </a:r>
          </a:p>
          <a:p>
            <a:pPr marL="171450" indent="-171450" fontAlgn="base">
              <a:buFont typeface="Arial" panose="020B0604020202020204" pitchFamily="34" charset="0"/>
              <a:buChar char="•"/>
            </a:pPr>
            <a:r>
              <a:rPr lang="es-AR" dirty="0"/>
              <a:t>0 (+) 0 0 0 1 0 1 0, representa al número 10, y</a:t>
            </a:r>
          </a:p>
          <a:p>
            <a:pPr marL="171450" indent="-171450" fontAlgn="base">
              <a:buFont typeface="Arial" panose="020B0604020202020204" pitchFamily="34" charset="0"/>
              <a:buChar char="•"/>
            </a:pPr>
            <a:r>
              <a:rPr lang="es-AR" dirty="0"/>
              <a:t>1 (-)  1 1 1 0 1 0 1, representa al número –10.</a:t>
            </a:r>
          </a:p>
          <a:p>
            <a:pPr marL="0" indent="0" fontAlgn="base">
              <a:buFont typeface="Arial" panose="020B0604020202020204" pitchFamily="34" charset="0"/>
              <a:buNone/>
            </a:pPr>
            <a:endParaRPr lang="es-AR" dirty="0"/>
          </a:p>
          <a:p>
            <a:pPr marL="0" indent="0" fontAlgn="base">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fontAlgn="base">
              <a:buFont typeface="Arial" panose="020B0604020202020204" pitchFamily="34" charset="0"/>
              <a:buNone/>
            </a:pPr>
            <a:r>
              <a:rPr lang="es-AR" dirty="0"/>
              <a:t>Para el complemento a 1 el rango de representación es, si se disponen de n bits: -(2 </a:t>
            </a:r>
            <a:r>
              <a:rPr lang="es-AR" baseline="30000" dirty="0"/>
              <a:t>n-1</a:t>
            </a:r>
            <a:r>
              <a:rPr lang="es-AR" dirty="0"/>
              <a:t> – 1) &lt;= X &lt;= 2</a:t>
            </a:r>
            <a:r>
              <a:rPr lang="es-AR" baseline="30000" dirty="0"/>
              <a:t>n-1</a:t>
            </a:r>
            <a:r>
              <a:rPr lang="es-AR" dirty="0"/>
              <a:t> – 1, donde para el caso de n = 8 bits, el rango de representación va desde –127 a 127. </a:t>
            </a:r>
          </a:p>
          <a:p>
            <a:pPr marL="0" indent="0" fontAlgn="base">
              <a:buFont typeface="Arial" panose="020B0604020202020204" pitchFamily="34" charset="0"/>
              <a:buNone/>
            </a:pPr>
            <a:r>
              <a:rPr lang="es-AR" dirty="0"/>
              <a:t>La </a:t>
            </a:r>
            <a:r>
              <a:rPr lang="es-AR" u="sng" dirty="0"/>
              <a:t>ventaja</a:t>
            </a:r>
            <a:r>
              <a:rPr lang="es-AR" dirty="0"/>
              <a:t> que presenta este sistema frente a otros es la de poseer rango simétrico (igual cantidad de números positivos que negativos), mientras que su mayor </a:t>
            </a:r>
            <a:r>
              <a:rPr lang="es-AR" u="sng" dirty="0"/>
              <a:t>inconveniente</a:t>
            </a:r>
            <a:r>
              <a:rPr lang="es-AR" dirty="0"/>
              <a:t> es el de poseer dos representaciones para el número 0. El cual se representa tanto con todos 0 como con todos los bits en uno. </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kern="1200" dirty="0">
                <a:solidFill>
                  <a:schemeClr val="tx1"/>
                </a:solidFill>
                <a:effectLst/>
                <a:latin typeface="+mn-lt"/>
                <a:ea typeface="+mn-ea"/>
                <a:cs typeface="+mn-cs"/>
              </a:rPr>
              <a:t>Este es el sistema numérico que utilizan los sistemas digitales para contar y es el código al que traduce todas las informaciones que recibe. Se dice "Binario" a todo aquello que tiene dos partes, dos aspectos, etc. Muchas cosas en los sistemas digitales son binarias: Los impulsos eléctricos que circulan en los circuitos son de baja o de alta tensión, los interruptores biestables están encendidos o apagados, abiertos o cerrados, etc. </a:t>
            </a:r>
            <a:br>
              <a:rPr lang="es-AR" dirty="0"/>
            </a:br>
            <a:br>
              <a:rPr lang="es-AR" dirty="0"/>
            </a:br>
            <a:r>
              <a:rPr lang="es-AR" sz="1200" b="0" i="0" kern="1200" dirty="0">
                <a:solidFill>
                  <a:schemeClr val="tx1"/>
                </a:solidFill>
                <a:effectLst/>
                <a:latin typeface="+mn-lt"/>
                <a:ea typeface="+mn-ea"/>
                <a:cs typeface="+mn-cs"/>
              </a:rPr>
              <a:t>A diferencia del sistema decimal al que estamos habituados, y que utiliza diez cifras, del 0 al 9, el sistema numérico binario utiliza solo dos cifras, el 0 y el 1. En el sistema binario las columnas no representan la unidad, la decena, la centena, como en el sistema decimal, sino la unidad (2</a:t>
            </a:r>
            <a:r>
              <a:rPr lang="es-AR" sz="1200" b="0" i="0" kern="1200" baseline="30000" dirty="0">
                <a:solidFill>
                  <a:schemeClr val="tx1"/>
                </a:solidFill>
                <a:effectLst/>
                <a:latin typeface="+mn-lt"/>
                <a:ea typeface="+mn-ea"/>
                <a:cs typeface="+mn-cs"/>
              </a:rPr>
              <a:t>0</a:t>
            </a:r>
            <a:r>
              <a:rPr lang="es-AR" sz="1200" b="0" i="0" kern="1200" dirty="0">
                <a:solidFill>
                  <a:schemeClr val="tx1"/>
                </a:solidFill>
                <a:effectLst/>
                <a:latin typeface="+mn-lt"/>
                <a:ea typeface="+mn-ea"/>
                <a:cs typeface="+mn-cs"/>
              </a:rPr>
              <a:t>), el doble (2</a:t>
            </a:r>
            <a:r>
              <a:rPr lang="es-AR" sz="1200" b="0" i="0" kern="1200" baseline="30000" dirty="0">
                <a:solidFill>
                  <a:schemeClr val="tx1"/>
                </a:solidFill>
                <a:effectLst/>
                <a:latin typeface="+mn-lt"/>
                <a:ea typeface="+mn-ea"/>
                <a:cs typeface="+mn-cs"/>
              </a:rPr>
              <a:t>1</a:t>
            </a:r>
            <a:r>
              <a:rPr lang="es-AR" sz="1200" b="0" i="0" kern="1200" dirty="0">
                <a:solidFill>
                  <a:schemeClr val="tx1"/>
                </a:solidFill>
                <a:effectLst/>
                <a:latin typeface="+mn-lt"/>
                <a:ea typeface="+mn-ea"/>
                <a:cs typeface="+mn-cs"/>
              </a:rPr>
              <a:t>), el doble (2</a:t>
            </a:r>
            <a:r>
              <a:rPr lang="es-AR" sz="1200" b="0" i="0" kern="1200" baseline="30000" dirty="0">
                <a:solidFill>
                  <a:schemeClr val="tx1"/>
                </a:solidFill>
                <a:effectLst/>
                <a:latin typeface="+mn-lt"/>
                <a:ea typeface="+mn-ea"/>
                <a:cs typeface="+mn-cs"/>
              </a:rPr>
              <a:t>2</a:t>
            </a:r>
            <a:r>
              <a:rPr lang="es-AR" sz="1200" b="0" i="0" kern="1200" dirty="0">
                <a:solidFill>
                  <a:schemeClr val="tx1"/>
                </a:solidFill>
                <a:effectLst/>
                <a:latin typeface="+mn-lt"/>
                <a:ea typeface="+mn-ea"/>
                <a:cs typeface="+mn-cs"/>
              </a:rPr>
              <a:t>), etc. De modo que al sumar en la misma columna 1 y 1, dará como resultado 0, llevándonos 1 a la columna inmediatamente a la izquierda. Para los sistemas digitales es fácil, hasta el punto que reduce todas las operaciones a sumas y restas de números binarios.</a:t>
            </a:r>
          </a:p>
          <a:p>
            <a:endParaRPr lang="es-AR" sz="1200" b="0" i="0" kern="1200" dirty="0">
              <a:solidFill>
                <a:schemeClr val="tx1"/>
              </a:solidFill>
              <a:effectLst/>
              <a:latin typeface="+mn-lt"/>
              <a:ea typeface="+mn-ea"/>
              <a:cs typeface="+mn-cs"/>
            </a:endParaRPr>
          </a:p>
          <a:p>
            <a:r>
              <a:rPr lang="es-AR" sz="1200" b="0" i="0" kern="1200" dirty="0">
                <a:solidFill>
                  <a:schemeClr val="tx1"/>
                </a:solidFill>
                <a:effectLst/>
                <a:latin typeface="+mn-lt"/>
                <a:ea typeface="+mn-ea"/>
                <a:cs typeface="+mn-cs"/>
              </a:rPr>
              <a:t>También las palabras, los números y los dibujos se traducen en el ordenador en secuencias de 1 y 0. De hecho toda letra, cifra o símbolo gráfico es codificado en una secuencia de 0 y 1. Si, por ejemplo, nuestro nombre tiene cinco letras, la representación para el ordenador constara de cinco bytes. La palabra bit deriva de las dos palabras inglesas "</a:t>
            </a:r>
            <a:r>
              <a:rPr lang="es-AR" sz="1200" b="0" i="1" kern="1200" dirty="0">
                <a:solidFill>
                  <a:schemeClr val="tx1"/>
                </a:solidFill>
                <a:effectLst/>
                <a:latin typeface="+mn-lt"/>
                <a:ea typeface="+mn-ea"/>
                <a:cs typeface="+mn-cs"/>
              </a:rPr>
              <a:t>binary digit</a:t>
            </a:r>
            <a:r>
              <a:rPr lang="es-AR" sz="1200" b="0" i="0" kern="1200" dirty="0">
                <a:solidFill>
                  <a:schemeClr val="tx1"/>
                </a:solidFill>
                <a:effectLst/>
                <a:latin typeface="+mn-lt"/>
                <a:ea typeface="+mn-ea"/>
                <a:cs typeface="+mn-cs"/>
              </a:rPr>
              <a:t>" cifra binaria, y designa a las dos cifras 0 y 1, que se utilizan en el sistema binario. Un bit es también, la porción más pequeña de información representable mediante un número, e indica si una cosa es verdadera o falsa, alta o baja, negra o blanca, etc.</a:t>
            </a:r>
            <a:br>
              <a:rPr lang="es-AR" dirty="0"/>
            </a:br>
            <a:r>
              <a:rPr lang="es-AR" sz="1200" b="0" i="0" kern="1200" dirty="0">
                <a:solidFill>
                  <a:schemeClr val="tx1"/>
                </a:solidFill>
                <a:effectLst/>
                <a:latin typeface="+mn-lt"/>
                <a:ea typeface="+mn-ea"/>
                <a:cs typeface="+mn-cs"/>
              </a:rPr>
              <a:t>Un byte es generalmente una secuencia de 8 bits. Ocho ceros y unos se pueden ordenar de 256 maneras diferentes ya que cada bit tiene un valor de posición diferente, donde el bit numero 1 le corresponderá un valor de posición de 20(1), el siguiente bit tendrá un valor de 21(2), el siguiente 22(4), el siguiente 23(8), el siguiente 24(16), el siguiente un valor de 25(32), y así sucesivamente hasta llegar la ultima posición, o ultimo bit, en este caso el numero 8, que también es llamado el MSB (Bit Mas Significativo) y el LSB (Bit Menos Significativo) correspondiente a la primera posición o bit numero 1. </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fontAlgn="base">
              <a:buFont typeface="Arial" panose="020B0604020202020204" pitchFamily="34" charset="0"/>
              <a:buNone/>
            </a:pPr>
            <a:r>
              <a:rPr lang="es-AR" dirty="0"/>
              <a:t>Este sistema de representación utiliza el bit de más a la izquierda para el signo, correspondiendo el 0 para el signo + y el 1 para el signo -. Para los números positivos, los n -1 bits de la derecha representan el módulo (igual que en los dos sistemas anteriores). El negativo de un número positivo se obtiene en dos pasos: </a:t>
            </a:r>
          </a:p>
          <a:p>
            <a:pPr marL="171450" indent="-171450" fontAlgn="base">
              <a:buFont typeface="Arial" panose="020B0604020202020204" pitchFamily="34" charset="0"/>
              <a:buChar char="•"/>
            </a:pPr>
            <a:r>
              <a:rPr lang="es-AR" dirty="0"/>
              <a:t>Primer paso: se complementa el número positivo en todos sus bits (cambiando ceros por uno y viceversa), incluido el bit de signo, similar a complemento a 1.</a:t>
            </a:r>
          </a:p>
          <a:p>
            <a:pPr marL="171450" indent="-171450" fontAlgn="base">
              <a:buFont typeface="Arial" panose="020B0604020202020204" pitchFamily="34" charset="0"/>
              <a:buChar char="•"/>
            </a:pPr>
            <a:r>
              <a:rPr lang="es-AR" dirty="0"/>
              <a:t>Segundo paso: al resultado obtenido se el suma 1 (en binario), despreciando el último acarreo si existiera.</a:t>
            </a:r>
          </a:p>
          <a:p>
            <a:pPr marL="0" indent="0" fontAlgn="base">
              <a:buFont typeface="Arial" panose="020B0604020202020204" pitchFamily="34" charset="0"/>
              <a:buNone/>
            </a:pPr>
            <a:endParaRPr lang="es-AR" dirty="0"/>
          </a:p>
          <a:p>
            <a:pPr marL="0" indent="0" fontAlgn="base">
              <a:buFont typeface="Arial" panose="020B0604020202020204" pitchFamily="34" charset="0"/>
              <a:buNone/>
            </a:pPr>
            <a:r>
              <a:rPr lang="es-AR" dirty="0"/>
              <a:t>Veamos la representación en complemento a 2 de los números 10 y –10 para el caso de n = 8 bits:</a:t>
            </a:r>
          </a:p>
          <a:p>
            <a:pPr marL="171450" indent="-171450" fontAlgn="base">
              <a:buFont typeface="Arial" panose="020B0604020202020204" pitchFamily="34" charset="0"/>
              <a:buChar char="•"/>
            </a:pPr>
            <a:r>
              <a:rPr lang="es-AR" dirty="0"/>
              <a:t>0 (+) 0 0 0 1 0 1 0 representa al número 10 y </a:t>
            </a:r>
          </a:p>
          <a:p>
            <a:pPr marL="171450" indent="-171450" fontAlgn="base">
              <a:buFont typeface="Arial" panose="020B0604020202020204" pitchFamily="34" charset="0"/>
              <a:buChar char="•"/>
            </a:pPr>
            <a:r>
              <a:rPr lang="es-AR" dirty="0"/>
              <a:t>1 (-)  1 1 1 0 1 1 0 representa al número –10</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fontAlgn="base">
              <a:buFont typeface="Arial" panose="020B0604020202020204" pitchFamily="34" charset="0"/>
              <a:buNone/>
            </a:pPr>
            <a:r>
              <a:rPr lang="es-AR" dirty="0"/>
              <a:t>Para el complemento a 2 el rango de representación es, si se disponen de n bits: -(2 </a:t>
            </a:r>
            <a:r>
              <a:rPr lang="es-AR" baseline="30000" dirty="0"/>
              <a:t>n-1</a:t>
            </a:r>
            <a:r>
              <a:rPr lang="es-AR" dirty="0"/>
              <a:t>) &lt;= X &lt;= 2</a:t>
            </a:r>
            <a:r>
              <a:rPr lang="es-AR" baseline="30000" dirty="0"/>
              <a:t>n-1</a:t>
            </a:r>
            <a:r>
              <a:rPr lang="es-AR" dirty="0"/>
              <a:t> – 1, donde para el caso de n = 8 bits, el rango de representación va desde –128 a 127. </a:t>
            </a:r>
          </a:p>
          <a:p>
            <a:pPr marL="0" indent="0" fontAlgn="base">
              <a:buFont typeface="Arial" panose="020B0604020202020204" pitchFamily="34" charset="0"/>
              <a:buNone/>
            </a:pPr>
            <a:r>
              <a:rPr lang="es-AR" dirty="0"/>
              <a:t>La principal </a:t>
            </a:r>
            <a:r>
              <a:rPr lang="es-AR" u="sng" dirty="0"/>
              <a:t>ventaja</a:t>
            </a:r>
            <a:r>
              <a:rPr lang="es-AR" dirty="0"/>
              <a:t> es la de tener una única representación para el número 0, ya que el 0 positivo o negativo se representan igual.  </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fontAlgn="base">
              <a:buFont typeface="Arial" panose="020B0604020202020204" pitchFamily="34" charset="0"/>
              <a:buNone/>
            </a:pPr>
            <a:r>
              <a:rPr lang="es-AR" dirty="0"/>
              <a:t>Este método de representación no utiliza la convención del bit mas significativo para identificar el signo, con lo cual todos los bits representan un número o valor. Este valor binario se corresponde con el número representado más el valor del exceso. En el caso propuesto de n bits, el exceso viene dado por 2</a:t>
            </a:r>
            <a:r>
              <a:rPr lang="es-AR" baseline="30000" dirty="0"/>
              <a:t>n-1</a:t>
            </a:r>
            <a:r>
              <a:rPr lang="es-AR" dirty="0"/>
              <a:t>. El signo del número resulta de una operación aritmética. </a:t>
            </a:r>
          </a:p>
          <a:p>
            <a:pPr marL="0" indent="0" fontAlgn="base">
              <a:buFont typeface="Arial" panose="020B0604020202020204" pitchFamily="34" charset="0"/>
              <a:buNone/>
            </a:pPr>
            <a:endParaRPr lang="es-AR" dirty="0"/>
          </a:p>
          <a:p>
            <a:pPr marL="0" indent="0" fontAlgn="base">
              <a:buFont typeface="Arial" panose="020B0604020202020204" pitchFamily="34" charset="0"/>
              <a:buNone/>
            </a:pPr>
            <a:r>
              <a:rPr lang="es-AR" dirty="0"/>
              <a:t>Por ejemplo, para n=8 bits el valor del exceso a utilizar será 128, con lo cual para representar un número deberá sumársele dicho exceso. De esta manera el número decimal 10, que veníamos representando, recibirá la adición del número 128, por lo que el número 138 expresado en binario lo representará. Por otro lado, el número decimal –10, se representará como el 118 (-10+128) en binario. De esta forma quedarán: </a:t>
            </a:r>
          </a:p>
          <a:p>
            <a:pPr marL="171450" indent="-171450" fontAlgn="base">
              <a:buFont typeface="Arial" panose="020B0604020202020204" pitchFamily="34" charset="0"/>
              <a:buChar char="•"/>
            </a:pPr>
            <a:r>
              <a:rPr lang="es-AR" dirty="0"/>
              <a:t>1 0 0 0 1 0 1 0 representando al número 10 y</a:t>
            </a:r>
          </a:p>
          <a:p>
            <a:pPr marL="171450" indent="-171450" fontAlgn="base">
              <a:buFont typeface="Arial" panose="020B0604020202020204" pitchFamily="34" charset="0"/>
              <a:buChar char="•"/>
            </a:pPr>
            <a:r>
              <a:rPr lang="es-AR" dirty="0"/>
              <a:t>0 1 1 1 0 1 1 0 representando al número –10.</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fontAlgn="base">
              <a:buFont typeface="Arial" panose="020B0604020202020204" pitchFamily="34" charset="0"/>
              <a:buNone/>
            </a:pPr>
            <a:r>
              <a:rPr lang="es-AR" dirty="0"/>
              <a:t>En este sistema el número 0 tiene una sola representación, la cual consiste en la representación binaria del valor del exceso que en este ejemplo es 10000000</a:t>
            </a:r>
            <a:r>
              <a:rPr lang="es-AR" baseline="-25000" dirty="0"/>
              <a:t>2</a:t>
            </a:r>
            <a:r>
              <a:rPr lang="es-AR" dirty="0"/>
              <a:t>. El rango de representación en exceso a 2</a:t>
            </a:r>
            <a:r>
              <a:rPr lang="es-AR" baseline="30000" dirty="0"/>
              <a:t>n-1</a:t>
            </a:r>
            <a:r>
              <a:rPr lang="es-AR" dirty="0"/>
              <a:t> es asimétrico y viene dado por: -(2 </a:t>
            </a:r>
            <a:r>
              <a:rPr lang="es-AR" baseline="30000" dirty="0"/>
              <a:t>n-1</a:t>
            </a:r>
            <a:r>
              <a:rPr lang="es-AR" dirty="0"/>
              <a:t>) &lt;= X &lt;= 2</a:t>
            </a:r>
            <a:r>
              <a:rPr lang="es-AR" baseline="30000" dirty="0"/>
              <a:t>n-1</a:t>
            </a:r>
            <a:r>
              <a:rPr lang="es-AR" dirty="0"/>
              <a:t> – 1</a:t>
            </a:r>
          </a:p>
          <a:p>
            <a:pPr marL="0" indent="0" fontAlgn="base">
              <a:buFont typeface="Arial" panose="020B0604020202020204" pitchFamily="34" charset="0"/>
              <a:buNone/>
            </a:pPr>
            <a:endParaRPr lang="es-AR" dirty="0"/>
          </a:p>
          <a:p>
            <a:pPr marL="0" indent="0" fontAlgn="base">
              <a:buFont typeface="Arial" panose="020B0604020202020204" pitchFamily="34" charset="0"/>
              <a:buNone/>
            </a:pPr>
            <a:r>
              <a:rPr lang="es-AR" dirty="0"/>
              <a:t>Resulta interesante observar que todo número representado en exceso a 2</a:t>
            </a:r>
            <a:r>
              <a:rPr lang="es-AR" baseline="30000" dirty="0"/>
              <a:t>n-1</a:t>
            </a:r>
            <a:r>
              <a:rPr lang="es-AR" dirty="0"/>
              <a:t> tiene la misma representación que un complemento a 2 con el bit que define el signo cambiado de valor. Puede inferirse entonces, que el bit mas significativo representaría el signo de valor opuesto (el 0 un valor ‘-‘ y el 1 un valor ‘+’). </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fontAlgn="base"/>
            <a:r>
              <a:rPr lang="es-AR" sz="1200" b="0" i="0" kern="1200" dirty="0">
                <a:solidFill>
                  <a:schemeClr val="tx1"/>
                </a:solidFill>
                <a:effectLst/>
                <a:latin typeface="+mn-lt"/>
                <a:ea typeface="+mn-ea"/>
                <a:cs typeface="+mn-cs"/>
              </a:rPr>
              <a:t>La coma flotante aparece para la representación de números reales con un rango de representación mayor que el que nos ofrece la representación en coma fija, permitiendo el tratamiento de números muy grandes y muy pequeños.</a:t>
            </a:r>
          </a:p>
          <a:p>
            <a:pPr fontAlgn="base"/>
            <a:r>
              <a:rPr lang="es-AR" sz="1200" b="0" i="0" kern="1200" dirty="0">
                <a:solidFill>
                  <a:schemeClr val="tx1"/>
                </a:solidFill>
                <a:effectLst/>
                <a:latin typeface="+mn-lt"/>
                <a:ea typeface="+mn-ea"/>
                <a:cs typeface="+mn-cs"/>
              </a:rPr>
              <a:t>Se basa en la representación en notación científica comúnmente utilizada en matemáticas, en la que una cantidad se representa de la forma:</a:t>
            </a:r>
          </a:p>
          <a:p>
            <a:pPr fontAlgn="base"/>
            <a:r>
              <a:rPr lang="es-AR" sz="1200" b="0" i="0" kern="1200" dirty="0">
                <a:solidFill>
                  <a:schemeClr val="tx1"/>
                </a:solidFill>
                <a:effectLst/>
                <a:latin typeface="+mn-lt"/>
                <a:ea typeface="+mn-ea"/>
                <a:cs typeface="+mn-cs"/>
              </a:rPr>
              <a:t>N=</a:t>
            </a:r>
            <a:r>
              <a:rPr lang="es-AR" sz="1200" b="0" i="0" kern="1200" dirty="0" err="1">
                <a:solidFill>
                  <a:schemeClr val="tx1"/>
                </a:solidFill>
                <a:effectLst/>
                <a:latin typeface="+mn-lt"/>
                <a:ea typeface="+mn-ea"/>
                <a:cs typeface="+mn-cs"/>
              </a:rPr>
              <a:t>m.b</a:t>
            </a:r>
            <a:r>
              <a:rPr lang="es-AR" sz="1200" b="0" i="0" kern="1200" baseline="30000" dirty="0" err="1">
                <a:solidFill>
                  <a:schemeClr val="tx1"/>
                </a:solidFill>
                <a:effectLst/>
                <a:latin typeface="+mn-lt"/>
                <a:ea typeface="+mn-ea"/>
                <a:cs typeface="+mn-cs"/>
              </a:rPr>
              <a:t>c</a:t>
            </a:r>
            <a:endParaRPr lang="es-AR" sz="1200" b="0" i="0" kern="1200" baseline="30000" dirty="0">
              <a:solidFill>
                <a:schemeClr val="tx1"/>
              </a:solidFill>
              <a:effectLst/>
              <a:latin typeface="+mn-lt"/>
              <a:ea typeface="+mn-ea"/>
              <a:cs typeface="+mn-cs"/>
            </a:endParaRPr>
          </a:p>
          <a:p>
            <a:pPr fontAlgn="base"/>
            <a:r>
              <a:rPr lang="es-AR" sz="1200" b="0" i="0" kern="1200" dirty="0">
                <a:solidFill>
                  <a:schemeClr val="tx1"/>
                </a:solidFill>
                <a:effectLst/>
                <a:latin typeface="+mn-lt"/>
                <a:ea typeface="+mn-ea"/>
                <a:cs typeface="+mn-cs"/>
              </a:rPr>
              <a:t>Donde: N = Número representado</a:t>
            </a:r>
          </a:p>
          <a:p>
            <a:pPr fontAlgn="base"/>
            <a:r>
              <a:rPr lang="es-AR" sz="1200" b="0" i="0" kern="1200" dirty="0">
                <a:solidFill>
                  <a:schemeClr val="tx1"/>
                </a:solidFill>
                <a:effectLst/>
                <a:latin typeface="+mn-lt"/>
                <a:ea typeface="+mn-ea"/>
                <a:cs typeface="+mn-cs"/>
              </a:rPr>
              <a:t>m = Mantisa (fracción con signo)</a:t>
            </a:r>
          </a:p>
          <a:p>
            <a:pPr fontAlgn="base"/>
            <a:r>
              <a:rPr lang="es-AR" sz="1200" b="0" i="0" kern="1200" dirty="0">
                <a:solidFill>
                  <a:schemeClr val="tx1"/>
                </a:solidFill>
                <a:effectLst/>
                <a:latin typeface="+mn-lt"/>
                <a:ea typeface="+mn-ea"/>
                <a:cs typeface="+mn-cs"/>
              </a:rPr>
              <a:t>b = Base de exponenciación o raíz</a:t>
            </a:r>
          </a:p>
          <a:p>
            <a:pPr fontAlgn="base"/>
            <a:r>
              <a:rPr lang="es-AR" sz="1200" b="0" i="0" kern="1200" dirty="0">
                <a:solidFill>
                  <a:schemeClr val="tx1"/>
                </a:solidFill>
                <a:effectLst/>
                <a:latin typeface="+mn-lt"/>
                <a:ea typeface="+mn-ea"/>
                <a:cs typeface="+mn-cs"/>
              </a:rPr>
              <a:t>c = Exponente o característica (número entero con signo)</a:t>
            </a:r>
          </a:p>
          <a:p>
            <a:pPr fontAlgn="base"/>
            <a:endParaRPr lang="es-AR" sz="1200" b="0" i="0" kern="1200" dirty="0">
              <a:solidFill>
                <a:schemeClr val="tx1"/>
              </a:solidFill>
              <a:effectLst/>
              <a:latin typeface="+mn-lt"/>
              <a:ea typeface="+mn-ea"/>
              <a:cs typeface="+mn-cs"/>
            </a:endParaRPr>
          </a:p>
          <a:p>
            <a:pPr fontAlgn="base"/>
            <a:r>
              <a:rPr lang="es-AR" sz="1200" b="0" i="0" kern="1200" dirty="0">
                <a:solidFill>
                  <a:schemeClr val="tx1"/>
                </a:solidFill>
                <a:effectLst/>
                <a:latin typeface="+mn-lt"/>
                <a:ea typeface="+mn-ea"/>
                <a:cs typeface="+mn-cs"/>
              </a:rPr>
              <a:t>Un número en esta notación tiene infinitas representaciones, de las que se toma como representación del mismo la denominada </a:t>
            </a:r>
            <a:r>
              <a:rPr lang="es-AR" sz="1200" b="0" i="0" u="sng" kern="1200" dirty="0">
                <a:solidFill>
                  <a:schemeClr val="tx1"/>
                </a:solidFill>
                <a:effectLst/>
                <a:latin typeface="+mn-lt"/>
                <a:ea typeface="+mn-ea"/>
                <a:cs typeface="+mn-cs"/>
              </a:rPr>
              <a:t>normalizada</a:t>
            </a:r>
            <a:r>
              <a:rPr lang="es-AR" sz="1200" b="0" i="0" kern="1200" dirty="0">
                <a:solidFill>
                  <a:schemeClr val="tx1"/>
                </a:solidFill>
                <a:effectLst/>
                <a:latin typeface="+mn-lt"/>
                <a:ea typeface="+mn-ea"/>
                <a:cs typeface="+mn-cs"/>
              </a:rPr>
              <a:t>, que es aquella en la que la mantisa no tiene parte entera y la primera cifra o dígito a la derecha de la coma es distinta de 0, salvo en la representación del número 0.</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fontAlgn="base"/>
            <a:r>
              <a:rPr lang="es-AR" sz="1200" b="0" i="0" kern="1200" dirty="0">
                <a:solidFill>
                  <a:schemeClr val="tx1"/>
                </a:solidFill>
                <a:effectLst/>
                <a:latin typeface="+mn-lt"/>
                <a:ea typeface="+mn-ea"/>
                <a:cs typeface="+mn-cs"/>
              </a:rPr>
              <a:t>Por ejemplo, representación de 123,4 con base 10.</a:t>
            </a:r>
          </a:p>
          <a:p>
            <a:pPr fontAlgn="base"/>
            <a:r>
              <a:rPr lang="es-AR" sz="1200" b="0" i="0" kern="1200" dirty="0">
                <a:solidFill>
                  <a:schemeClr val="tx1"/>
                </a:solidFill>
                <a:effectLst/>
                <a:latin typeface="+mn-lt"/>
                <a:ea typeface="+mn-ea"/>
                <a:cs typeface="+mn-cs"/>
              </a:rPr>
              <a:t>123,4 = 123,4 x 10</a:t>
            </a:r>
            <a:r>
              <a:rPr lang="es-AR" sz="1200" b="0" i="0" kern="1200" baseline="30000" dirty="0">
                <a:solidFill>
                  <a:schemeClr val="tx1"/>
                </a:solidFill>
                <a:effectLst/>
                <a:latin typeface="+mn-lt"/>
                <a:ea typeface="+mn-ea"/>
                <a:cs typeface="+mn-cs"/>
              </a:rPr>
              <a:t>0</a:t>
            </a:r>
            <a:r>
              <a:rPr lang="es-AR" sz="1200" b="0" i="0" kern="1200" dirty="0">
                <a:solidFill>
                  <a:schemeClr val="tx1"/>
                </a:solidFill>
                <a:effectLst/>
                <a:latin typeface="+mn-lt"/>
                <a:ea typeface="+mn-ea"/>
                <a:cs typeface="+mn-cs"/>
              </a:rPr>
              <a:t> = 12,34 x 10</a:t>
            </a:r>
            <a:r>
              <a:rPr lang="es-AR" sz="1200" b="0" i="0" kern="1200" baseline="30000" dirty="0">
                <a:solidFill>
                  <a:schemeClr val="tx1"/>
                </a:solidFill>
                <a:effectLst/>
                <a:latin typeface="+mn-lt"/>
                <a:ea typeface="+mn-ea"/>
                <a:cs typeface="+mn-cs"/>
              </a:rPr>
              <a:t>1</a:t>
            </a:r>
            <a:r>
              <a:rPr lang="es-AR" sz="1200" b="0" i="0" kern="1200" dirty="0">
                <a:solidFill>
                  <a:schemeClr val="tx1"/>
                </a:solidFill>
                <a:effectLst/>
                <a:latin typeface="+mn-lt"/>
                <a:ea typeface="+mn-ea"/>
                <a:cs typeface="+mn-cs"/>
              </a:rPr>
              <a:t> = 1,234 x 10</a:t>
            </a:r>
            <a:r>
              <a:rPr lang="es-AR" sz="1200" b="0" i="0" kern="1200" baseline="30000" dirty="0">
                <a:solidFill>
                  <a:schemeClr val="tx1"/>
                </a:solidFill>
                <a:effectLst/>
                <a:latin typeface="+mn-lt"/>
                <a:ea typeface="+mn-ea"/>
                <a:cs typeface="+mn-cs"/>
              </a:rPr>
              <a:t>2</a:t>
            </a:r>
            <a:r>
              <a:rPr lang="es-AR" sz="1200" b="0" i="0" kern="1200" dirty="0">
                <a:solidFill>
                  <a:schemeClr val="tx1"/>
                </a:solidFill>
                <a:effectLst/>
                <a:latin typeface="+mn-lt"/>
                <a:ea typeface="+mn-ea"/>
                <a:cs typeface="+mn-cs"/>
              </a:rPr>
              <a:t> = 0,1234 x 10</a:t>
            </a:r>
            <a:r>
              <a:rPr lang="es-AR" sz="1200" b="0" i="0" kern="1200" baseline="30000" dirty="0">
                <a:solidFill>
                  <a:schemeClr val="tx1"/>
                </a:solidFill>
                <a:effectLst/>
                <a:latin typeface="+mn-lt"/>
                <a:ea typeface="+mn-ea"/>
                <a:cs typeface="+mn-cs"/>
              </a:rPr>
              <a:t>3</a:t>
            </a:r>
          </a:p>
          <a:p>
            <a:pPr fontAlgn="base"/>
            <a:r>
              <a:rPr lang="es-AR" sz="1200" b="0" i="0" kern="1200" dirty="0">
                <a:solidFill>
                  <a:schemeClr val="tx1"/>
                </a:solidFill>
                <a:effectLst/>
                <a:latin typeface="+mn-lt"/>
                <a:ea typeface="+mn-ea"/>
                <a:cs typeface="+mn-cs"/>
              </a:rPr>
              <a:t>representación normalizada</a:t>
            </a:r>
          </a:p>
          <a:p>
            <a:pPr fontAlgn="base"/>
            <a:r>
              <a:rPr lang="es-AR" sz="1200" b="0" i="0" kern="1200" dirty="0">
                <a:solidFill>
                  <a:schemeClr val="tx1"/>
                </a:solidFill>
                <a:effectLst/>
                <a:latin typeface="+mn-lt"/>
                <a:ea typeface="+mn-ea"/>
                <a:cs typeface="+mn-cs"/>
              </a:rPr>
              <a:t>Ejemplo, utilizando base 2:</a:t>
            </a:r>
          </a:p>
          <a:p>
            <a:pPr fontAlgn="base"/>
            <a:r>
              <a:rPr lang="es-AR" sz="1200" b="0" i="0" kern="1200" dirty="0">
                <a:solidFill>
                  <a:schemeClr val="tx1"/>
                </a:solidFill>
                <a:effectLst/>
                <a:latin typeface="+mn-lt"/>
                <a:ea typeface="+mn-ea"/>
                <a:cs typeface="+mn-cs"/>
              </a:rPr>
              <a:t>123, = 123,4 x 20 = 61,7 x 21 = 30,85 x 22 = 15,425 x 23 = 7,7125 x 24 = 3,85625 x 25 = 1,928125 x 26 = 0,9640625 x 27</a:t>
            </a:r>
          </a:p>
          <a:p>
            <a:pPr fontAlgn="base"/>
            <a:r>
              <a:rPr lang="es-AR" sz="1200" b="0" i="0" kern="1200" dirty="0">
                <a:solidFill>
                  <a:schemeClr val="tx1"/>
                </a:solidFill>
                <a:effectLst/>
                <a:latin typeface="+mn-lt"/>
                <a:ea typeface="+mn-ea"/>
                <a:cs typeface="+mn-cs"/>
              </a:rPr>
              <a:t>representación normalizada</a:t>
            </a:r>
          </a:p>
          <a:p>
            <a:pPr marL="0" indent="0">
              <a:buFont typeface="+mj-lt"/>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fontAlgn="base"/>
            <a:r>
              <a:rPr lang="es-AR" sz="1200" b="0" i="0" kern="1200" dirty="0">
                <a:solidFill>
                  <a:schemeClr val="tx1"/>
                </a:solidFill>
                <a:effectLst/>
                <a:latin typeface="+mn-lt"/>
                <a:ea typeface="+mn-ea"/>
                <a:cs typeface="+mn-cs"/>
              </a:rPr>
              <a:t>Cada fabricante de ordenadores define para la arquitectura de sus máquinas un formato de coma flotante para lo que se denomina simple precisión, donde el número de bits corresponde a una palabra, y otro para la doble precisión, donde se utiliza una doble palabra. En general, se suelen seguir las siguientes reglas:</a:t>
            </a:r>
          </a:p>
          <a:p>
            <a:pPr marL="171450" indent="-171450" fontAlgn="base">
              <a:buFont typeface="Arial" panose="020B0604020202020204" pitchFamily="34" charset="0"/>
              <a:buChar char="•"/>
            </a:pPr>
            <a:r>
              <a:rPr lang="es-AR" sz="1200" b="0" i="0" kern="1200" dirty="0">
                <a:solidFill>
                  <a:schemeClr val="tx1"/>
                </a:solidFill>
                <a:effectLst/>
                <a:latin typeface="+mn-lt"/>
                <a:ea typeface="+mn-ea"/>
                <a:cs typeface="+mn-cs"/>
              </a:rPr>
              <a:t>El exponente se representa en las notaciones MS (Módulo y Signo) o exceso a 2</a:t>
            </a:r>
            <a:r>
              <a:rPr lang="es-AR" sz="1200" b="0" i="0" kern="1200" baseline="30000" dirty="0">
                <a:solidFill>
                  <a:schemeClr val="tx1"/>
                </a:solidFill>
                <a:effectLst/>
                <a:latin typeface="+mn-lt"/>
                <a:ea typeface="+mn-ea"/>
                <a:cs typeface="+mn-cs"/>
              </a:rPr>
              <a:t>N-1</a:t>
            </a:r>
            <a:r>
              <a:rPr lang="es-AR" sz="1200" b="0" i="0" kern="1200" dirty="0">
                <a:solidFill>
                  <a:schemeClr val="tx1"/>
                </a:solidFill>
                <a:effectLst/>
                <a:latin typeface="+mn-lt"/>
                <a:ea typeface="+mn-ea"/>
                <a:cs typeface="+mn-cs"/>
              </a:rPr>
              <a:t>, siendo un número entero con signo.</a:t>
            </a:r>
          </a:p>
          <a:p>
            <a:pPr marL="171450" indent="-171450" fontAlgn="base">
              <a:buFont typeface="Arial" panose="020B0604020202020204" pitchFamily="34" charset="0"/>
              <a:buChar char="•"/>
            </a:pPr>
            <a:r>
              <a:rPr lang="es-AR" sz="1200" b="0" i="0" kern="1200" dirty="0">
                <a:solidFill>
                  <a:schemeClr val="tx1"/>
                </a:solidFill>
                <a:effectLst/>
                <a:latin typeface="+mn-lt"/>
                <a:ea typeface="+mn-ea"/>
                <a:cs typeface="+mn-cs"/>
              </a:rPr>
              <a:t>La mantisa es un número real normalizado (sin parte entera) con la coma implícita a la izquierda representada en MS, C-1 (Complemento a 1) o C-2 (Complemento a 2). El signo suele estar situado en el bit de más a la izquierda.</a:t>
            </a:r>
          </a:p>
          <a:p>
            <a:pPr marL="171450" indent="-171450" fontAlgn="base">
              <a:buFont typeface="Arial" panose="020B0604020202020204" pitchFamily="34" charset="0"/>
              <a:buChar char="•"/>
            </a:pPr>
            <a:r>
              <a:rPr lang="es-AR" sz="1200" b="0" i="0" kern="1200" dirty="0">
                <a:solidFill>
                  <a:schemeClr val="tx1"/>
                </a:solidFill>
                <a:effectLst/>
                <a:latin typeface="+mn-lt"/>
                <a:ea typeface="+mn-ea"/>
                <a:cs typeface="+mn-cs"/>
              </a:rPr>
              <a:t>La base de exponenciación también denominada raíz es una potencia de 2 determinada por el fabricante (2, 8 o 16).</a:t>
            </a:r>
          </a:p>
          <a:p>
            <a:pPr fontAlgn="base"/>
            <a:endParaRPr lang="es-AR" sz="1200" b="0" i="0" kern="1200" dirty="0">
              <a:solidFill>
                <a:schemeClr val="tx1"/>
              </a:solidFill>
              <a:effectLst/>
              <a:latin typeface="+mn-lt"/>
              <a:ea typeface="+mn-ea"/>
              <a:cs typeface="+mn-cs"/>
            </a:endParaRPr>
          </a:p>
          <a:p>
            <a:pPr fontAlgn="base"/>
            <a:r>
              <a:rPr lang="es-AR" sz="1200" b="0" i="0" kern="1200" dirty="0">
                <a:solidFill>
                  <a:schemeClr val="tx1"/>
                </a:solidFill>
                <a:effectLst/>
                <a:latin typeface="+mn-lt"/>
                <a:ea typeface="+mn-ea"/>
                <a:cs typeface="+mn-cs"/>
              </a:rPr>
              <a:t>Existen muchos formatos de representación en coma flotante, variando la longitud de la palabra del computador, la base de exponenciación, el número de bits reservados para la mantisa y para el exponente, el sistema de representar la mantisa y el exponente, etc. La coma flotante para cada caso viene determinada por el fabricante.</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fontAlgn="base"/>
            <a:r>
              <a:rPr lang="es-AR" sz="1200" b="0" i="0" kern="1200" dirty="0">
                <a:solidFill>
                  <a:schemeClr val="tx1"/>
                </a:solidFill>
                <a:effectLst/>
                <a:latin typeface="+mn-lt"/>
                <a:ea typeface="+mn-ea"/>
                <a:cs typeface="+mn-cs"/>
              </a:rPr>
              <a:t>La coma flotante para cada caso viene determinada por el fabricante, siendo las definiciones más comunes:</a:t>
            </a:r>
          </a:p>
          <a:p>
            <a:pPr fontAlgn="base"/>
            <a:endParaRPr lang="es-AR"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s-AR" sz="1200" b="0" i="0" kern="1200" dirty="0">
                <a:solidFill>
                  <a:schemeClr val="tx1"/>
                </a:solidFill>
                <a:effectLst/>
                <a:latin typeface="+mn-lt"/>
                <a:ea typeface="+mn-ea"/>
                <a:cs typeface="+mn-cs"/>
              </a:rPr>
              <a:t>Para simple precisión (en computadores de 32 bits de palabra):</a:t>
            </a:r>
            <a:br>
              <a:rPr lang="es-AR" sz="1200" b="0" i="0" kern="1200" dirty="0">
                <a:solidFill>
                  <a:schemeClr val="tx1"/>
                </a:solidFill>
                <a:effectLst/>
                <a:latin typeface="+mn-lt"/>
                <a:ea typeface="+mn-ea"/>
                <a:cs typeface="+mn-cs"/>
              </a:rPr>
            </a:br>
            <a:r>
              <a:rPr lang="es-AR" sz="1200" b="0" kern="1200" dirty="0">
                <a:solidFill>
                  <a:schemeClr val="tx1"/>
                </a:solidFill>
                <a:effectLst/>
                <a:latin typeface="+mn-lt"/>
                <a:ea typeface="+mn-ea"/>
                <a:cs typeface="+mn-cs"/>
              </a:rPr>
              <a:t>SIGNO 	EXPONENTE     MANTISA</a:t>
            </a:r>
            <a:br>
              <a:rPr lang="es-AR" sz="1200" b="0" kern="1200" dirty="0">
                <a:solidFill>
                  <a:schemeClr val="tx1"/>
                </a:solidFill>
                <a:effectLst/>
                <a:latin typeface="+mn-lt"/>
                <a:ea typeface="+mn-ea"/>
                <a:cs typeface="+mn-cs"/>
              </a:rPr>
            </a:br>
            <a:r>
              <a:rPr lang="es-AR" sz="1200" b="0" i="0" kern="1200" dirty="0">
                <a:solidFill>
                  <a:schemeClr val="tx1"/>
                </a:solidFill>
                <a:effectLst/>
                <a:latin typeface="+mn-lt"/>
                <a:ea typeface="+mn-ea"/>
                <a:cs typeface="+mn-cs"/>
              </a:rPr>
              <a:t>31 30 23 22 0</a:t>
            </a:r>
            <a:br>
              <a:rPr lang="es-AR" sz="1200" b="0" i="0" kern="1200" dirty="0">
                <a:solidFill>
                  <a:schemeClr val="tx1"/>
                </a:solidFill>
                <a:effectLst/>
                <a:latin typeface="+mn-lt"/>
                <a:ea typeface="+mn-ea"/>
                <a:cs typeface="+mn-cs"/>
              </a:rPr>
            </a:br>
            <a:r>
              <a:rPr lang="es-AR" sz="1200" b="0" i="0" kern="1200" dirty="0">
                <a:solidFill>
                  <a:schemeClr val="tx1"/>
                </a:solidFill>
                <a:effectLst/>
                <a:latin typeface="+mn-lt"/>
                <a:ea typeface="+mn-ea"/>
                <a:cs typeface="+mn-cs"/>
              </a:rPr>
              <a:t>1 bit 8 bits 23 bits</a:t>
            </a:r>
            <a:br>
              <a:rPr lang="es-AR" sz="1200" b="0" i="0" kern="1200" dirty="0">
                <a:solidFill>
                  <a:schemeClr val="tx1"/>
                </a:solidFill>
                <a:effectLst/>
                <a:latin typeface="+mn-lt"/>
                <a:ea typeface="+mn-ea"/>
                <a:cs typeface="+mn-cs"/>
              </a:rPr>
            </a:br>
            <a:endParaRPr lang="es-AR"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s-AR" sz="1200" b="0" i="0" kern="1200" dirty="0">
                <a:solidFill>
                  <a:schemeClr val="tx1"/>
                </a:solidFill>
                <a:effectLst/>
                <a:latin typeface="+mn-lt"/>
                <a:ea typeface="+mn-ea"/>
                <a:cs typeface="+mn-cs"/>
              </a:rPr>
              <a:t>Para doble precisión (doble palabra de 64 bits):</a:t>
            </a:r>
            <a:br>
              <a:rPr lang="es-AR" sz="1200" b="0" i="0" kern="1200" dirty="0">
                <a:solidFill>
                  <a:schemeClr val="tx1"/>
                </a:solidFill>
                <a:effectLst/>
                <a:latin typeface="+mn-lt"/>
                <a:ea typeface="+mn-ea"/>
                <a:cs typeface="+mn-cs"/>
              </a:rPr>
            </a:br>
            <a:r>
              <a:rPr lang="es-AR" sz="1200" b="0" kern="1200" dirty="0">
                <a:solidFill>
                  <a:schemeClr val="tx1"/>
                </a:solidFill>
                <a:effectLst/>
                <a:latin typeface="+mn-lt"/>
                <a:ea typeface="+mn-ea"/>
                <a:cs typeface="+mn-cs"/>
              </a:rPr>
              <a:t>SIGNO	EXPONENTE     MANTISA</a:t>
            </a:r>
            <a:br>
              <a:rPr lang="es-AR" sz="1200" b="0" kern="1200" dirty="0">
                <a:solidFill>
                  <a:schemeClr val="tx1"/>
                </a:solidFill>
                <a:effectLst/>
                <a:latin typeface="+mn-lt"/>
                <a:ea typeface="+mn-ea"/>
                <a:cs typeface="+mn-cs"/>
              </a:rPr>
            </a:br>
            <a:r>
              <a:rPr lang="es-AR" sz="1200" b="0" i="0" kern="1200" dirty="0">
                <a:solidFill>
                  <a:schemeClr val="tx1"/>
                </a:solidFill>
                <a:effectLst/>
                <a:latin typeface="+mn-lt"/>
                <a:ea typeface="+mn-ea"/>
                <a:cs typeface="+mn-cs"/>
              </a:rPr>
              <a:t>63 62 52 51 0</a:t>
            </a:r>
            <a:br>
              <a:rPr lang="es-AR" sz="1200" b="0" i="0" kern="1200" dirty="0">
                <a:solidFill>
                  <a:schemeClr val="tx1"/>
                </a:solidFill>
                <a:effectLst/>
                <a:latin typeface="+mn-lt"/>
                <a:ea typeface="+mn-ea"/>
                <a:cs typeface="+mn-cs"/>
              </a:rPr>
            </a:br>
            <a:r>
              <a:rPr lang="es-AR" sz="1200" b="0" i="0" kern="1200" dirty="0">
                <a:solidFill>
                  <a:schemeClr val="tx1"/>
                </a:solidFill>
                <a:effectLst/>
                <a:latin typeface="+mn-lt"/>
                <a:ea typeface="+mn-ea"/>
                <a:cs typeface="+mn-cs"/>
              </a:rPr>
              <a:t>1 bit 11 bits 52 bits</a:t>
            </a:r>
            <a:br>
              <a:rPr lang="es-AR" sz="1200" b="0" i="0" kern="1200" dirty="0">
                <a:solidFill>
                  <a:schemeClr val="tx1"/>
                </a:solidFill>
                <a:effectLst/>
                <a:latin typeface="+mn-lt"/>
                <a:ea typeface="+mn-ea"/>
                <a:cs typeface="+mn-cs"/>
              </a:rPr>
            </a:b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fontAlgn="base"/>
            <a:r>
              <a:rPr lang="es-AR" dirty="0"/>
              <a:t>El rango de representación en la coma flotante debe ser analizado teniendo en cuenta los máximos y mínimos valores representables tanto con signo positivo como negativo: </a:t>
            </a:r>
          </a:p>
          <a:p>
            <a:pPr marL="171450" indent="-171450" fontAlgn="base">
              <a:buFont typeface="Arial" panose="020B0604020202020204" pitchFamily="34" charset="0"/>
              <a:buChar char="•"/>
            </a:pPr>
            <a:r>
              <a:rPr lang="es-AR" dirty="0"/>
              <a:t>mínimo número negativo = -(mantisa máxima) * base máximo exponente positivo </a:t>
            </a:r>
          </a:p>
          <a:p>
            <a:pPr marL="171450" indent="-171450" fontAlgn="base">
              <a:buFont typeface="Arial" panose="020B0604020202020204" pitchFamily="34" charset="0"/>
              <a:buChar char="•"/>
            </a:pPr>
            <a:r>
              <a:rPr lang="es-AR" dirty="0"/>
              <a:t>máximo número negativo = -(mantisa mínima) * base máximo exponente negativo </a:t>
            </a:r>
          </a:p>
          <a:p>
            <a:pPr marL="171450" indent="-171450" fontAlgn="base">
              <a:buFont typeface="Arial" panose="020B0604020202020204" pitchFamily="34" charset="0"/>
              <a:buChar char="•"/>
            </a:pPr>
            <a:r>
              <a:rPr lang="es-AR" dirty="0"/>
              <a:t>mínimo número positivo = mantisa mínima * base máximo exponente negativo</a:t>
            </a:r>
          </a:p>
          <a:p>
            <a:pPr marL="171450" indent="-171450" fontAlgn="base">
              <a:buFont typeface="Arial" panose="020B0604020202020204" pitchFamily="34" charset="0"/>
              <a:buChar char="•"/>
            </a:pPr>
            <a:r>
              <a:rPr lang="es-AR" dirty="0"/>
              <a:t>máximo número positivo = mantisa máxima * base máximo exponente positivo </a:t>
            </a:r>
          </a:p>
          <a:p>
            <a:pPr marL="171450" indent="-171450" fontAlgn="base">
              <a:buFont typeface="Arial" panose="020B0604020202020204" pitchFamily="34" charset="0"/>
              <a:buChar char="•"/>
            </a:pPr>
            <a:endParaRPr lang="es-AR" dirty="0"/>
          </a:p>
          <a:p>
            <a:pPr marL="0" indent="0" fontAlgn="base">
              <a:buFont typeface="Arial" panose="020B0604020202020204" pitchFamily="34" charset="0"/>
              <a:buNone/>
            </a:pPr>
            <a:r>
              <a:rPr lang="es-AR" dirty="0"/>
              <a:t>Conviene observar que existen cuatro zonas de números que no pueden ser representados mediante un determinado formato de coma flotante. Estas zonas están ubicadas cercanas al 0, tanto para valores positivos como negativos (subdesborde positivo o negativo), como para valores grandes (positivos) o chicos (negativos) que exceden el rango de representación</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None/>
            </a:pPr>
            <a:r>
              <a:rPr lang="es-AR" u="sng" dirty="0"/>
              <a:t>Ejemplo</a:t>
            </a:r>
          </a:p>
          <a:p>
            <a:pPr marL="0" indent="0" algn="just">
              <a:buNone/>
            </a:pPr>
            <a:r>
              <a:rPr lang="es-AR" dirty="0"/>
              <a:t>Una computadora utiliza el siguiente formato para registrar números en coma</a:t>
            </a:r>
          </a:p>
          <a:p>
            <a:pPr marL="0" indent="0" algn="just">
              <a:buNone/>
            </a:pPr>
            <a:r>
              <a:rPr lang="es-AR" dirty="0"/>
              <a:t>flotante:</a:t>
            </a:r>
          </a:p>
          <a:p>
            <a:pPr marL="171450" indent="-171450" algn="just">
              <a:buFont typeface="Arial" panose="020B0604020202020204" pitchFamily="34" charset="0"/>
              <a:buChar char="•"/>
            </a:pPr>
            <a:r>
              <a:rPr lang="es-AR" dirty="0"/>
              <a:t>los bits del 23 al 30 se utilizan para representar el exponente en exceso a 128 (2</a:t>
            </a:r>
            <a:r>
              <a:rPr lang="es-AR" baseline="30000" dirty="0"/>
              <a:t>7</a:t>
            </a:r>
            <a:r>
              <a:rPr lang="es-AR" dirty="0"/>
              <a:t>)</a:t>
            </a:r>
          </a:p>
          <a:p>
            <a:pPr marL="171450" indent="-171450" algn="just">
              <a:buFont typeface="Arial" panose="020B0604020202020204" pitchFamily="34" charset="0"/>
              <a:buChar char="•"/>
            </a:pPr>
            <a:r>
              <a:rPr lang="es-AR" dirty="0"/>
              <a:t>los bits del 0 al 22 se utilizan para representar la mantisa normalizada para el sistema Módulo y signo</a:t>
            </a:r>
          </a:p>
          <a:p>
            <a:pPr marL="171450" indent="-171450" algn="just">
              <a:buFont typeface="Arial" panose="020B0604020202020204" pitchFamily="34" charset="0"/>
              <a:buChar char="•"/>
            </a:pPr>
            <a:r>
              <a:rPr lang="es-AR" dirty="0"/>
              <a:t>el bit 31 se utiliza para representar el signo de la mantisa (0 para el +).</a:t>
            </a:r>
          </a:p>
          <a:p>
            <a:pPr marL="171450" indent="-171450" algn="just">
              <a:buFont typeface="Arial" panose="020B0604020202020204" pitchFamily="34" charset="0"/>
              <a:buChar char="•"/>
            </a:pPr>
            <a:r>
              <a:rPr lang="es-AR" dirty="0"/>
              <a:t>la base de exponenciación es 2</a:t>
            </a:r>
          </a:p>
          <a:p>
            <a:pPr marL="171450" indent="-171450" algn="just">
              <a:buFont typeface="Arial" panose="020B0604020202020204" pitchFamily="34" charset="0"/>
              <a:buChar char="•"/>
            </a:pPr>
            <a:r>
              <a:rPr lang="es-AR" dirty="0"/>
              <a:t>el 0 se representa con todos los bits en 0</a:t>
            </a:r>
          </a:p>
          <a:p>
            <a:pPr marL="171450" indent="-171450" algn="just">
              <a:buFont typeface="Arial" panose="020B0604020202020204" pitchFamily="34" charset="0"/>
              <a:buChar char="•"/>
            </a:pPr>
            <a:endParaRPr lang="es-AR" dirty="0"/>
          </a:p>
          <a:p>
            <a:pPr marL="0" indent="0" algn="just">
              <a:buFont typeface="Arial" panose="020B0604020202020204" pitchFamily="34" charset="0"/>
              <a:buNone/>
            </a:pPr>
            <a:r>
              <a:rPr lang="es-AR" dirty="0"/>
              <a:t>Representar en este formato el número 12</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kern="1200" dirty="0">
                <a:solidFill>
                  <a:schemeClr val="tx1"/>
                </a:solidFill>
                <a:effectLst/>
                <a:latin typeface="+mn-lt"/>
                <a:ea typeface="+mn-ea"/>
                <a:cs typeface="+mn-cs"/>
              </a:rPr>
              <a:t>También las palabras, los números y los dibujos se traducen en el ordenador en secuencias de 1 y 0. De hecho toda letra, cifra o símbolo gráfico es codificado en una secuencia de 0 y 1. Si, por ejemplo, nuestro nombre tiene cinco letras, la representación para el ordenador constara de cinco bytes. La palabra bit deriva de las dos palabras inglesas "</a:t>
            </a:r>
            <a:r>
              <a:rPr lang="es-AR" sz="1200" b="0" i="1" kern="1200" dirty="0">
                <a:solidFill>
                  <a:schemeClr val="tx1"/>
                </a:solidFill>
                <a:effectLst/>
                <a:latin typeface="+mn-lt"/>
                <a:ea typeface="+mn-ea"/>
                <a:cs typeface="+mn-cs"/>
              </a:rPr>
              <a:t>binary digit</a:t>
            </a:r>
            <a:r>
              <a:rPr lang="es-AR" sz="1200" b="0" i="0" kern="1200" dirty="0">
                <a:solidFill>
                  <a:schemeClr val="tx1"/>
                </a:solidFill>
                <a:effectLst/>
                <a:latin typeface="+mn-lt"/>
                <a:ea typeface="+mn-ea"/>
                <a:cs typeface="+mn-cs"/>
              </a:rPr>
              <a:t>" cifra binaria, y designa a las dos cifras 0 y 1, que se utilizan en el sistema binario. Un bit es también, la porción más pequeña de información representable mediante un número, e indica si una cosa es verdadera o falsa, alta o baja, negra o blanca, etc.</a:t>
            </a:r>
            <a:br>
              <a:rPr lang="es-AR" dirty="0"/>
            </a:br>
            <a:r>
              <a:rPr lang="es-AR" sz="1200" b="0" i="0" kern="1200" dirty="0">
                <a:solidFill>
                  <a:schemeClr val="tx1"/>
                </a:solidFill>
                <a:effectLst/>
                <a:latin typeface="+mn-lt"/>
                <a:ea typeface="+mn-ea"/>
                <a:cs typeface="+mn-cs"/>
              </a:rPr>
              <a:t>Un byte es generalmente una secuencia de 8 bits. Ocho ceros y unos se pueden ordenar de 256 maneras diferentes ya que cada bit tiene un valor de posición diferente, donde el bit numero 1 le corresponderá un valor de posición de 2</a:t>
            </a:r>
            <a:r>
              <a:rPr lang="es-AR" sz="1200" b="0" i="0" kern="1200" baseline="30000" dirty="0">
                <a:solidFill>
                  <a:schemeClr val="tx1"/>
                </a:solidFill>
                <a:effectLst/>
                <a:latin typeface="+mn-lt"/>
                <a:ea typeface="+mn-ea"/>
                <a:cs typeface="+mn-cs"/>
              </a:rPr>
              <a:t>0</a:t>
            </a:r>
            <a:r>
              <a:rPr lang="es-AR" sz="1200" b="0" i="0" kern="1200" dirty="0">
                <a:solidFill>
                  <a:schemeClr val="tx1"/>
                </a:solidFill>
                <a:effectLst/>
                <a:latin typeface="+mn-lt"/>
                <a:ea typeface="+mn-ea"/>
                <a:cs typeface="+mn-cs"/>
              </a:rPr>
              <a:t>(1), el siguiente bit tendrá un valor de 2</a:t>
            </a:r>
            <a:r>
              <a:rPr lang="es-AR" sz="1200" b="0" i="0" kern="1200" baseline="30000" dirty="0">
                <a:solidFill>
                  <a:schemeClr val="tx1"/>
                </a:solidFill>
                <a:effectLst/>
                <a:latin typeface="+mn-lt"/>
                <a:ea typeface="+mn-ea"/>
                <a:cs typeface="+mn-cs"/>
              </a:rPr>
              <a:t>1</a:t>
            </a:r>
            <a:r>
              <a:rPr lang="es-AR" sz="1200" b="0" i="0" kern="1200" dirty="0">
                <a:solidFill>
                  <a:schemeClr val="tx1"/>
                </a:solidFill>
                <a:effectLst/>
                <a:latin typeface="+mn-lt"/>
                <a:ea typeface="+mn-ea"/>
                <a:cs typeface="+mn-cs"/>
              </a:rPr>
              <a:t>(2), el siguiente 2</a:t>
            </a:r>
            <a:r>
              <a:rPr lang="es-AR" sz="1200" b="0" i="0" kern="1200" baseline="30000" dirty="0">
                <a:solidFill>
                  <a:schemeClr val="tx1"/>
                </a:solidFill>
                <a:effectLst/>
                <a:latin typeface="+mn-lt"/>
                <a:ea typeface="+mn-ea"/>
                <a:cs typeface="+mn-cs"/>
              </a:rPr>
              <a:t>2</a:t>
            </a:r>
            <a:r>
              <a:rPr lang="es-AR" sz="1200" b="0" i="0" kern="1200" dirty="0">
                <a:solidFill>
                  <a:schemeClr val="tx1"/>
                </a:solidFill>
                <a:effectLst/>
                <a:latin typeface="+mn-lt"/>
                <a:ea typeface="+mn-ea"/>
                <a:cs typeface="+mn-cs"/>
              </a:rPr>
              <a:t>(4), el siguiente 2</a:t>
            </a:r>
            <a:r>
              <a:rPr lang="es-AR" sz="1200" b="0" i="0" kern="1200" baseline="30000" dirty="0">
                <a:solidFill>
                  <a:schemeClr val="tx1"/>
                </a:solidFill>
                <a:effectLst/>
                <a:latin typeface="+mn-lt"/>
                <a:ea typeface="+mn-ea"/>
                <a:cs typeface="+mn-cs"/>
              </a:rPr>
              <a:t>3</a:t>
            </a:r>
            <a:r>
              <a:rPr lang="es-AR" sz="1200" b="0" i="0" kern="1200" dirty="0">
                <a:solidFill>
                  <a:schemeClr val="tx1"/>
                </a:solidFill>
                <a:effectLst/>
                <a:latin typeface="+mn-lt"/>
                <a:ea typeface="+mn-ea"/>
                <a:cs typeface="+mn-cs"/>
              </a:rPr>
              <a:t>(8), el siguiente 2</a:t>
            </a:r>
            <a:r>
              <a:rPr lang="es-AR" sz="1200" b="0" i="0" kern="1200" baseline="30000" dirty="0">
                <a:solidFill>
                  <a:schemeClr val="tx1"/>
                </a:solidFill>
                <a:effectLst/>
                <a:latin typeface="+mn-lt"/>
                <a:ea typeface="+mn-ea"/>
                <a:cs typeface="+mn-cs"/>
              </a:rPr>
              <a:t>4</a:t>
            </a:r>
            <a:r>
              <a:rPr lang="es-AR" sz="1200" b="0" i="0" kern="1200" dirty="0">
                <a:solidFill>
                  <a:schemeClr val="tx1"/>
                </a:solidFill>
                <a:effectLst/>
                <a:latin typeface="+mn-lt"/>
                <a:ea typeface="+mn-ea"/>
                <a:cs typeface="+mn-cs"/>
              </a:rPr>
              <a:t>(16), el siguiente un valor de 2</a:t>
            </a:r>
            <a:r>
              <a:rPr lang="es-AR" sz="1200" b="0" i="0" kern="1200" baseline="30000" dirty="0">
                <a:solidFill>
                  <a:schemeClr val="tx1"/>
                </a:solidFill>
                <a:effectLst/>
                <a:latin typeface="+mn-lt"/>
                <a:ea typeface="+mn-ea"/>
                <a:cs typeface="+mn-cs"/>
              </a:rPr>
              <a:t>5</a:t>
            </a:r>
            <a:r>
              <a:rPr lang="es-AR" sz="1200" b="0" i="0" kern="1200" dirty="0">
                <a:solidFill>
                  <a:schemeClr val="tx1"/>
                </a:solidFill>
                <a:effectLst/>
                <a:latin typeface="+mn-lt"/>
                <a:ea typeface="+mn-ea"/>
                <a:cs typeface="+mn-cs"/>
              </a:rPr>
              <a:t>(32), y así sucesivamente hasta llegar la ultima posición, o ultimo bit, en este caso el numero 8, que también es llamado el MSB (Bit Mas Significativo) y el LSB (Bit Menos Significativo) correspondiente a la primera posición o bit numero 1. </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l">
              <a:buFont typeface="+mj-lt"/>
              <a:buNone/>
            </a:pPr>
            <a:r>
              <a:rPr lang="es-AR" sz="1200" b="0" i="0" kern="1200" dirty="0">
                <a:solidFill>
                  <a:schemeClr val="tx1"/>
                </a:solidFill>
                <a:effectLst/>
                <a:latin typeface="+mn-lt"/>
                <a:ea typeface="+mn-ea"/>
                <a:cs typeface="+mn-cs"/>
              </a:rPr>
              <a:t>Los códigos vistos</a:t>
            </a:r>
            <a:r>
              <a:rPr lang="es-AR" sz="1200" b="0" i="0" kern="1200" baseline="0" dirty="0">
                <a:solidFill>
                  <a:schemeClr val="tx1"/>
                </a:solidFill>
                <a:effectLst/>
                <a:latin typeface="+mn-lt"/>
                <a:ea typeface="+mn-ea"/>
                <a:cs typeface="+mn-cs"/>
              </a:rPr>
              <a:t> hasta acá, </a:t>
            </a:r>
            <a:r>
              <a:rPr lang="es-AR" sz="1200" b="0" i="0" kern="1200" dirty="0">
                <a:solidFill>
                  <a:schemeClr val="tx1"/>
                </a:solidFill>
                <a:effectLst/>
                <a:latin typeface="+mn-lt"/>
                <a:ea typeface="+mn-ea"/>
                <a:cs typeface="+mn-cs"/>
              </a:rPr>
              <a:t>sólo sirven para representar números, pero ; ¿y si queremos representar las letras del alfabeto o algunos símbolos? ; ¿cómo lo haríamos?.</a:t>
            </a:r>
            <a:br>
              <a:rPr lang="es-AR" dirty="0"/>
            </a:br>
            <a:br>
              <a:rPr lang="es-AR" dirty="0"/>
            </a:br>
            <a:r>
              <a:rPr lang="es-AR" sz="1200" b="0" i="0" kern="1200" dirty="0">
                <a:solidFill>
                  <a:schemeClr val="tx1"/>
                </a:solidFill>
                <a:effectLst/>
                <a:latin typeface="+mn-lt"/>
                <a:ea typeface="+mn-ea"/>
                <a:cs typeface="+mn-cs"/>
              </a:rPr>
              <a:t>La solución está en los códigos alfanuméricos, que no es más que un tipo de código diseñado especialmente para representar números, letras del alfabeto (mayúsculas y minúsculas), símbolos especiales, signos de puntuación y unos caracteres de control.</a:t>
            </a:r>
            <a:br>
              <a:rPr lang="es-AR" dirty="0"/>
            </a:br>
            <a:br>
              <a:rPr lang="es-AR" dirty="0"/>
            </a:br>
            <a:r>
              <a:rPr lang="es-AR" sz="1200" b="0" i="0" kern="1200" dirty="0">
                <a:solidFill>
                  <a:schemeClr val="tx1"/>
                </a:solidFill>
                <a:effectLst/>
                <a:latin typeface="+mn-lt"/>
                <a:ea typeface="+mn-ea"/>
                <a:cs typeface="+mn-cs"/>
              </a:rPr>
              <a:t>Un código alfanumérico muy popular y ampliamente utilizado, es el llamado código ASCII (</a:t>
            </a:r>
            <a:r>
              <a:rPr lang="es-AR" sz="1200" b="0" i="1" u="none" kern="1200" dirty="0">
                <a:solidFill>
                  <a:schemeClr val="tx1"/>
                </a:solidFill>
                <a:effectLst/>
                <a:latin typeface="+mn-lt"/>
                <a:ea typeface="+mn-ea"/>
                <a:cs typeface="+mn-cs"/>
              </a:rPr>
              <a:t>American Standard Code for Information Interchange</a:t>
            </a:r>
            <a:r>
              <a:rPr lang="es-AR" sz="1200" b="0" i="0" kern="1200" dirty="0">
                <a:solidFill>
                  <a:schemeClr val="tx1"/>
                </a:solidFill>
                <a:effectLst/>
                <a:latin typeface="+mn-lt"/>
                <a:ea typeface="+mn-ea"/>
                <a:cs typeface="+mn-cs"/>
              </a:rPr>
              <a:t>), que en español quiere decir: código estándar americano para el intercambio de información, el cual es un código de siete bits muy utilizado en los sistemas digitales avanzados (computadores, redes de transmisión de datos, etc.) para representar hasta 128 (2</a:t>
            </a:r>
            <a:r>
              <a:rPr lang="es-AR" sz="1200" b="0" i="0" kern="1200" baseline="30000" dirty="0">
                <a:solidFill>
                  <a:schemeClr val="tx1"/>
                </a:solidFill>
                <a:effectLst/>
                <a:latin typeface="+mn-lt"/>
                <a:ea typeface="+mn-ea"/>
                <a:cs typeface="+mn-cs"/>
              </a:rPr>
              <a:t>7</a:t>
            </a:r>
            <a:r>
              <a:rPr lang="es-AR" sz="1200" b="0" i="0" kern="1200" dirty="0">
                <a:solidFill>
                  <a:schemeClr val="tx1"/>
                </a:solidFill>
                <a:effectLst/>
                <a:latin typeface="+mn-lt"/>
                <a:ea typeface="+mn-ea"/>
                <a:cs typeface="+mn-cs"/>
              </a:rPr>
              <a:t>) piezas de información diferentes, incluyendo letras, números, signos de puntuación, instrucciones y caracteres especiales.</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l">
              <a:buFont typeface="+mj-lt"/>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l">
              <a:buFont typeface="+mj-lt"/>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171450" indent="-171450" algn="l">
              <a:buFont typeface="Arial" panose="020B0604020202020204" pitchFamily="34" charset="0"/>
              <a:buChar char="•"/>
            </a:pPr>
            <a:r>
              <a:rPr lang="es-AR" dirty="0"/>
              <a:t>Criterios para la paridad</a:t>
            </a:r>
          </a:p>
          <a:p>
            <a:pPr marL="628650" lvl="1" indent="-171450" algn="l">
              <a:buFont typeface="Arial" panose="020B0604020202020204" pitchFamily="34" charset="0"/>
              <a:buChar char="•"/>
            </a:pPr>
            <a:r>
              <a:rPr lang="es-AR" dirty="0"/>
              <a:t>Bit de paridad par: </a:t>
            </a:r>
          </a:p>
          <a:p>
            <a:pPr marL="1085850" lvl="2" indent="-171450" algn="l">
              <a:buFont typeface="Arial" panose="020B0604020202020204" pitchFamily="34" charset="0"/>
              <a:buChar char="•"/>
            </a:pPr>
            <a:r>
              <a:rPr lang="es-AR" dirty="0"/>
              <a:t>Nº total de “1” par: Bit de paridad = 0 </a:t>
            </a:r>
          </a:p>
          <a:p>
            <a:pPr marL="1085850" lvl="2" indent="-171450" algn="l">
              <a:buFont typeface="Arial" panose="020B0604020202020204" pitchFamily="34" charset="0"/>
              <a:buChar char="•"/>
            </a:pPr>
            <a:r>
              <a:rPr lang="es-AR" dirty="0"/>
              <a:t>Nº total de “1” impar: Bit de paridad = 1 </a:t>
            </a:r>
          </a:p>
          <a:p>
            <a:pPr marL="628650" lvl="1" indent="-171450" algn="l">
              <a:buFont typeface="Arial" panose="020B0604020202020204" pitchFamily="34" charset="0"/>
              <a:buChar char="•"/>
            </a:pPr>
            <a:r>
              <a:rPr lang="es-AR" dirty="0"/>
              <a:t>Bit de paridad impar: </a:t>
            </a:r>
          </a:p>
          <a:p>
            <a:pPr marL="1085850" lvl="2" indent="-171450" algn="l">
              <a:buFont typeface="Arial" panose="020B0604020202020204" pitchFamily="34" charset="0"/>
              <a:buChar char="•"/>
            </a:pPr>
            <a:r>
              <a:rPr lang="es-AR" dirty="0"/>
              <a:t>Nº total de “1” par: Bit de paridad = 1 </a:t>
            </a:r>
          </a:p>
          <a:p>
            <a:pPr marL="1085850" lvl="2" indent="-171450" algn="l">
              <a:buFont typeface="Arial" panose="020B0604020202020204" pitchFamily="34" charset="0"/>
              <a:buChar char="•"/>
            </a:pPr>
            <a:r>
              <a:rPr lang="es-AR" dirty="0"/>
              <a:t>Nº total de “1” impar: Bit de paridad = 0</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l">
              <a:buFont typeface="+mj-lt"/>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l">
              <a:buFont typeface="+mj-lt"/>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l">
              <a:buFont typeface="+mj-lt"/>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l">
              <a:buFont typeface="+mj-lt"/>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kern="1200" dirty="0">
                <a:solidFill>
                  <a:schemeClr val="tx1"/>
                </a:solidFill>
                <a:effectLst/>
                <a:latin typeface="+mn-lt"/>
                <a:ea typeface="+mn-ea"/>
                <a:cs typeface="+mn-cs"/>
              </a:rPr>
              <a:t>Este sistema consta de 8 símbolos desde el 0 hasta el 7, es muy poco utilizado en los computadores. La facilidad con que se pueden convertir entre el sistema Octal y el binario hace que el sistema Octal sea atractivo como un medio "taquigráfico" de expresión de números binarios grandes. Cuando trabajamos con una gran cantidad de números binarios de muchos bits, es mas adecuado y eficaz escribirlos en octal y no en binarios. Sin embargo, recordemos </a:t>
            </a:r>
            <a:r>
              <a:rPr lang="es-AR" sz="1200" b="0" i="0" u="sng" kern="1200" dirty="0">
                <a:solidFill>
                  <a:schemeClr val="tx1"/>
                </a:solidFill>
                <a:effectLst/>
                <a:latin typeface="+mn-lt"/>
                <a:ea typeface="+mn-ea"/>
                <a:cs typeface="+mn-cs"/>
              </a:rPr>
              <a:t>los circuitos y sistemas digitales trabajan eléctricamente en binario, usamos el sistema Octal solo por conveniencia con los operadores del sistema</a:t>
            </a:r>
            <a:r>
              <a:rPr lang="es-AR" sz="1200" b="0" i="0" kern="1200" dirty="0">
                <a:solidFill>
                  <a:schemeClr val="tx1"/>
                </a:solidFill>
                <a:effectLst/>
                <a:latin typeface="+mn-lt"/>
                <a:ea typeface="+mn-ea"/>
                <a:cs typeface="+mn-cs"/>
              </a:rPr>
              <a:t>.</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l">
              <a:buFont typeface="+mj-lt"/>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60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l">
              <a:buFont typeface="+mj-lt"/>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61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l">
              <a:buFont typeface="+mj-lt"/>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62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l">
              <a:buFont typeface="+mj-lt"/>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63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l">
              <a:buFont typeface="+mj-lt"/>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64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l">
              <a:buFont typeface="+mj-lt"/>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65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l">
              <a:buFont typeface="+mj-lt"/>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66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l">
              <a:buFont typeface="+mj-lt"/>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67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l">
              <a:buFont typeface="+mj-lt"/>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68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kern="1200" dirty="0">
                <a:solidFill>
                  <a:schemeClr val="tx1"/>
                </a:solidFill>
                <a:effectLst/>
                <a:latin typeface="+mn-lt"/>
                <a:ea typeface="+mn-ea"/>
                <a:cs typeface="+mn-cs"/>
              </a:rPr>
              <a:t>El código Hamming es un código de distancia 3, capaz de detectar errores dobles y corregir si hay un error simple. El código Hamming se forma por n bits de información (M</a:t>
            </a:r>
            <a:r>
              <a:rPr lang="es-AR" sz="1200" b="0" i="0" kern="1200" baseline="-25000" dirty="0">
                <a:solidFill>
                  <a:schemeClr val="tx1"/>
                </a:solidFill>
                <a:effectLst/>
                <a:latin typeface="+mn-lt"/>
                <a:ea typeface="+mn-ea"/>
                <a:cs typeface="+mn-cs"/>
              </a:rPr>
              <a:t>n</a:t>
            </a:r>
            <a:r>
              <a:rPr lang="es-AR" sz="1200" b="0" i="0" kern="1200" dirty="0">
                <a:solidFill>
                  <a:schemeClr val="tx1"/>
                </a:solidFill>
                <a:effectLst/>
                <a:latin typeface="+mn-lt"/>
                <a:ea typeface="+mn-ea"/>
                <a:cs typeface="+mn-cs"/>
              </a:rPr>
              <a:t>, M</a:t>
            </a:r>
            <a:r>
              <a:rPr lang="es-AR" sz="1200" b="0" i="0" kern="1200" baseline="-25000" dirty="0">
                <a:solidFill>
                  <a:schemeClr val="tx1"/>
                </a:solidFill>
                <a:effectLst/>
                <a:latin typeface="+mn-lt"/>
                <a:ea typeface="+mn-ea"/>
                <a:cs typeface="+mn-cs"/>
              </a:rPr>
              <a:t>n-1</a:t>
            </a:r>
            <a:r>
              <a:rPr lang="es-AR" sz="1200" b="0" i="0" kern="1200" dirty="0">
                <a:solidFill>
                  <a:schemeClr val="tx1"/>
                </a:solidFill>
                <a:effectLst/>
                <a:latin typeface="+mn-lt"/>
                <a:ea typeface="+mn-ea"/>
                <a:cs typeface="+mn-cs"/>
              </a:rPr>
              <a:t>, ... M</a:t>
            </a:r>
            <a:r>
              <a:rPr lang="es-AR" sz="1200" b="0" i="0" kern="1200" baseline="-25000" dirty="0">
                <a:solidFill>
                  <a:schemeClr val="tx1"/>
                </a:solidFill>
                <a:effectLst/>
                <a:latin typeface="+mn-lt"/>
                <a:ea typeface="+mn-ea"/>
                <a:cs typeface="+mn-cs"/>
              </a:rPr>
              <a:t>1</a:t>
            </a:r>
            <a:r>
              <a:rPr lang="es-AR" sz="1200" b="0" i="0" kern="1200" dirty="0">
                <a:solidFill>
                  <a:schemeClr val="tx1"/>
                </a:solidFill>
                <a:effectLst/>
                <a:latin typeface="+mn-lt"/>
                <a:ea typeface="+mn-ea"/>
                <a:cs typeface="+mn-cs"/>
              </a:rPr>
              <a:t>) y k bits de chequeo (</a:t>
            </a:r>
            <a:r>
              <a:rPr lang="es-AR" sz="1200" b="0" i="0" kern="1200" dirty="0" err="1">
                <a:solidFill>
                  <a:schemeClr val="tx1"/>
                </a:solidFill>
                <a:effectLst/>
                <a:latin typeface="+mn-lt"/>
                <a:ea typeface="+mn-ea"/>
                <a:cs typeface="+mn-cs"/>
              </a:rPr>
              <a:t>C</a:t>
            </a:r>
            <a:r>
              <a:rPr lang="es-AR" sz="1200" b="0" i="0" kern="1200" baseline="-25000" dirty="0" err="1">
                <a:solidFill>
                  <a:schemeClr val="tx1"/>
                </a:solidFill>
                <a:effectLst/>
                <a:latin typeface="+mn-lt"/>
                <a:ea typeface="+mn-ea"/>
                <a:cs typeface="+mn-cs"/>
              </a:rPr>
              <a:t>k</a:t>
            </a:r>
            <a:r>
              <a:rPr lang="es-AR" sz="1200" b="0" i="0" kern="1200" dirty="0">
                <a:solidFill>
                  <a:schemeClr val="tx1"/>
                </a:solidFill>
                <a:effectLst/>
                <a:latin typeface="+mn-lt"/>
                <a:ea typeface="+mn-ea"/>
                <a:cs typeface="+mn-cs"/>
              </a:rPr>
              <a:t>, C</a:t>
            </a:r>
            <a:r>
              <a:rPr lang="es-AR" sz="1200" b="0" i="0" kern="1200" baseline="-25000" dirty="0">
                <a:solidFill>
                  <a:schemeClr val="tx1"/>
                </a:solidFill>
                <a:effectLst/>
                <a:latin typeface="+mn-lt"/>
                <a:ea typeface="+mn-ea"/>
                <a:cs typeface="+mn-cs"/>
              </a:rPr>
              <a:t>k-1</a:t>
            </a:r>
            <a:r>
              <a:rPr lang="es-AR" sz="1200" b="0" i="0" kern="1200" dirty="0">
                <a:solidFill>
                  <a:schemeClr val="tx1"/>
                </a:solidFill>
                <a:effectLst/>
                <a:latin typeface="+mn-lt"/>
                <a:ea typeface="+mn-ea"/>
                <a:cs typeface="+mn-cs"/>
              </a:rPr>
              <a:t>, ..... C</a:t>
            </a:r>
            <a:r>
              <a:rPr lang="es-AR" sz="1200" b="0" i="0" kern="1200" baseline="-25000" dirty="0">
                <a:solidFill>
                  <a:schemeClr val="tx1"/>
                </a:solidFill>
                <a:effectLst/>
                <a:latin typeface="+mn-lt"/>
                <a:ea typeface="+mn-ea"/>
                <a:cs typeface="+mn-cs"/>
              </a:rPr>
              <a:t>1</a:t>
            </a:r>
            <a:r>
              <a:rPr lang="es-AR" sz="1200" b="0" i="0" kern="1200" dirty="0">
                <a:solidFill>
                  <a:schemeClr val="tx1"/>
                </a:solidFill>
                <a:effectLst/>
                <a:latin typeface="+mn-lt"/>
                <a:ea typeface="+mn-ea"/>
                <a:cs typeface="+mn-cs"/>
              </a:rPr>
              <a:t>) de paridad par o impar. El mensaje codificado está formado por n + k bits. Hamming es un código capaz de corregir un error simple por lo tanto debe identificar un bit erróneo en una cadena de bits. En el receptor: se chequea la misma paridad aplicada al mensaje codificado. Es decir que se vuelven a calcular los coeficientes de la misma manera como fueron generados. Luego se calcula el número posicional P. Si se asume que hay un único bit erróneo, se trata del que tiene el ordinal 2, es decir, C</a:t>
            </a:r>
            <a:r>
              <a:rPr lang="es-AR" sz="1200" b="0" i="0" kern="1200" baseline="-25000" dirty="0">
                <a:solidFill>
                  <a:schemeClr val="tx1"/>
                </a:solidFill>
                <a:effectLst/>
                <a:latin typeface="+mn-lt"/>
                <a:ea typeface="+mn-ea"/>
                <a:cs typeface="+mn-cs"/>
              </a:rPr>
              <a:t>2</a:t>
            </a:r>
            <a:r>
              <a:rPr lang="es-AR" sz="1200" b="0" i="0" kern="1200" dirty="0">
                <a:solidFill>
                  <a:schemeClr val="tx1"/>
                </a:solidFill>
                <a:effectLst/>
                <a:latin typeface="+mn-lt"/>
                <a:ea typeface="+mn-ea"/>
                <a:cs typeface="+mn-cs"/>
              </a:rPr>
              <a:t> que era un bit correcto. Por lo tanto se realiza una corrección errónea, ya que hay un error doble. </a:t>
            </a:r>
          </a:p>
          <a:p>
            <a:r>
              <a:rPr lang="es-AR" sz="1200" b="0" i="0" kern="1200" dirty="0">
                <a:solidFill>
                  <a:schemeClr val="tx1"/>
                </a:solidFill>
                <a:effectLst/>
                <a:latin typeface="+mn-lt"/>
                <a:ea typeface="+mn-ea"/>
                <a:cs typeface="+mn-cs"/>
              </a:rPr>
              <a:t>Para distinguir el caso de error simple del de error doble, se puede añadir un bit de paridad transversal T, o LRC, a la cadena de bits enviados (que no se usa para calcular las paridades de Hamming), tal que: </a:t>
            </a:r>
          </a:p>
          <a:p>
            <a:pPr marL="171450" indent="-171450">
              <a:buFont typeface="Arial" panose="020B0604020202020204" pitchFamily="34" charset="0"/>
              <a:buChar char="•"/>
            </a:pPr>
            <a:r>
              <a:rPr lang="es-AR" sz="1200" b="0" i="0" kern="1200" dirty="0">
                <a:solidFill>
                  <a:schemeClr val="tx1"/>
                </a:solidFill>
                <a:effectLst/>
                <a:latin typeface="+mn-lt"/>
                <a:ea typeface="+mn-ea"/>
                <a:cs typeface="+mn-cs"/>
              </a:rPr>
              <a:t>Si no hay errores, P = 0 y T: correcto. </a:t>
            </a:r>
          </a:p>
          <a:p>
            <a:pPr marL="171450" indent="-171450">
              <a:buFont typeface="Arial" panose="020B0604020202020204" pitchFamily="34" charset="0"/>
              <a:buChar char="•"/>
            </a:pPr>
            <a:r>
              <a:rPr lang="es-AR" sz="1200" b="0" i="0" kern="1200" dirty="0">
                <a:solidFill>
                  <a:schemeClr val="tx1"/>
                </a:solidFill>
                <a:effectLst/>
                <a:latin typeface="+mn-lt"/>
                <a:ea typeface="+mn-ea"/>
                <a:cs typeface="+mn-cs"/>
              </a:rPr>
              <a:t>Si hay un error simple, P ≠ 0 y T: incorrecto. Es posible corregir el bit erróneo. </a:t>
            </a:r>
          </a:p>
          <a:p>
            <a:pPr marL="171450" indent="-171450">
              <a:buFont typeface="Arial" panose="020B0604020202020204" pitchFamily="34" charset="0"/>
              <a:buChar char="•"/>
            </a:pPr>
            <a:r>
              <a:rPr lang="es-AR" sz="1200" b="0" i="0" kern="1200" dirty="0">
                <a:solidFill>
                  <a:schemeClr val="tx1"/>
                </a:solidFill>
                <a:effectLst/>
                <a:latin typeface="+mn-lt"/>
                <a:ea typeface="+mn-ea"/>
                <a:cs typeface="+mn-cs"/>
              </a:rPr>
              <a:t>Si hay un error doble, P ≠ 0 y T: correcto. No es posible corregir el error. </a:t>
            </a:r>
          </a:p>
          <a:p>
            <a:pPr marL="0" indent="0" algn="l">
              <a:buFont typeface="+mj-lt"/>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69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kern="1200" dirty="0">
                <a:solidFill>
                  <a:schemeClr val="tx1"/>
                </a:solidFill>
                <a:effectLst/>
                <a:latin typeface="+mn-lt"/>
                <a:ea typeface="+mn-ea"/>
                <a:cs typeface="+mn-cs"/>
              </a:rPr>
              <a:t>Este sistema consta de 16 símbolos donde desde el 0 hasta el 9 son números y del 10 hasta el 15 son letras.</a:t>
            </a:r>
          </a:p>
          <a:p>
            <a:endParaRPr lang="es-AR" sz="1200" b="0" i="0" kern="1200" dirty="0">
              <a:solidFill>
                <a:schemeClr val="tx1"/>
              </a:solidFill>
              <a:effectLst/>
              <a:latin typeface="+mn-lt"/>
              <a:ea typeface="+mn-ea"/>
              <a:cs typeface="+mn-cs"/>
            </a:endParaRPr>
          </a:p>
          <a:p>
            <a:r>
              <a:rPr lang="es-AR" sz="1200" b="0" i="0" kern="1200" dirty="0">
                <a:solidFill>
                  <a:schemeClr val="tx1"/>
                </a:solidFill>
                <a:effectLst/>
                <a:latin typeface="+mn-lt"/>
                <a:ea typeface="+mn-ea"/>
                <a:cs typeface="+mn-cs"/>
              </a:rPr>
              <a:t>La ventaja principal de este sistema de numeración es que se utiliza para convertir directamente números binarios de 4 bits. En donde un solo dígito hexadecimal puede representar 4 números binarios o 4 bits</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2 Marcador de notas"/>
              <p:cNvSpPr>
                <a:spLocks noGrp="1"/>
              </p:cNvSpPr>
              <p:nvPr>
                <p:ph type="body" idx="1"/>
              </p:nvPr>
            </p:nvSpPr>
            <p:spPr/>
            <p:txBody>
              <a:bodyPr/>
              <a:lstStyle/>
              <a:p>
                <a:pPr marL="0" indent="0" algn="l">
                  <a:buFont typeface="+mj-lt"/>
                  <a:buNone/>
                </a:pPr>
                <a:r>
                  <a:rPr lang="es-AR" dirty="0"/>
                  <a:t>En 1950 R.W. Hamming introdujo un método para detectar y corregir errores de datos en los sistemas de comunicación donde las distancias pueden ser mayores a la unidad. Este código trabaja con una distancia mínima de tres y puede detectar errores con cambios de 1 o 2 bits y corregir, cambios de un solo bit.</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s-AR" dirty="0"/>
                  <a:t>Los bits necesarios para el código Hamming se dividen en dos grupos; m bits de información y k bits de chequeo o paridad, por lo que, el tamaño del dato a transmitir debe ser n=</a:t>
                </a:r>
                <a:r>
                  <a:rPr lang="es-AR" dirty="0" err="1"/>
                  <a:t>m+k</a:t>
                </a:r>
                <a:r>
                  <a:rPr lang="es-AR" dirty="0"/>
                  <a:t> bits. Éste debe cumplir con la siguiente ecuación: </a:t>
                </a:r>
                <a14:m>
                  <m:oMath xmlns:m="http://schemas.openxmlformats.org/officeDocument/2006/math">
                    <m:sSup>
                      <m:sSupPr>
                        <m:ctrlPr>
                          <a:rPr lang="es-AR" i="1" smtClean="0">
                            <a:latin typeface="Cambria Math" panose="02040503050406030204" pitchFamily="18" charset="0"/>
                          </a:rPr>
                        </m:ctrlPr>
                      </m:sSupPr>
                      <m:e>
                        <m:r>
                          <a:rPr lang="es-AR" b="0" i="1" smtClean="0">
                            <a:latin typeface="Cambria Math"/>
                          </a:rPr>
                          <m:t>2</m:t>
                        </m:r>
                      </m:e>
                      <m:sup>
                        <m:r>
                          <a:rPr lang="es-AR" b="0" i="1" smtClean="0">
                            <a:latin typeface="Cambria Math"/>
                          </a:rPr>
                          <m:t>𝑘</m:t>
                        </m:r>
                      </m:sup>
                    </m:sSup>
                    <m:r>
                      <a:rPr lang="es-AR" i="1" smtClean="0">
                        <a:latin typeface="Cambria Math"/>
                        <a:ea typeface="Cambria Math"/>
                      </a:rPr>
                      <m:t>≥</m:t>
                    </m:r>
                    <m:r>
                      <a:rPr lang="es-AR" b="0" i="1" smtClean="0">
                        <a:latin typeface="Cambria Math"/>
                        <a:ea typeface="Cambria Math"/>
                      </a:rPr>
                      <m:t>𝑚</m:t>
                    </m:r>
                    <m:r>
                      <a:rPr lang="es-AR" b="0" i="1" smtClean="0">
                        <a:latin typeface="Cambria Math"/>
                        <a:ea typeface="Cambria Math"/>
                      </a:rPr>
                      <m:t>+</m:t>
                    </m:r>
                    <m:r>
                      <a:rPr lang="es-AR" b="0" i="1" smtClean="0">
                        <a:latin typeface="Cambria Math"/>
                        <a:ea typeface="Cambria Math"/>
                      </a:rPr>
                      <m:t>𝑘</m:t>
                    </m:r>
                    <m:r>
                      <a:rPr lang="es-AR" b="0" i="1" smtClean="0">
                        <a:latin typeface="Cambria Math"/>
                        <a:ea typeface="Cambria Math"/>
                      </a:rPr>
                      <m:t>+1</m:t>
                    </m:r>
                  </m:oMath>
                </a14:m>
                <a:endParaRPr lang="es-AR" dirty="0"/>
              </a:p>
              <a:p>
                <a:pPr marL="0" indent="0" algn="l">
                  <a:buFont typeface="+mj-lt"/>
                  <a:buNone/>
                </a:pPr>
                <a:endParaRPr lang="es-AR" dirty="0"/>
              </a:p>
              <a:p>
                <a:pPr marL="0" marR="0" indent="0" algn="l" defTabSz="914400" rtl="0" eaLnBrk="1" fontAlgn="auto" latinLnBrk="0" hangingPunct="1">
                  <a:lnSpc>
                    <a:spcPct val="100000"/>
                  </a:lnSpc>
                  <a:spcBef>
                    <a:spcPts val="0"/>
                  </a:spcBef>
                  <a:spcAft>
                    <a:spcPts val="0"/>
                  </a:spcAft>
                  <a:buClrTx/>
                  <a:buSzTx/>
                  <a:buFont typeface="+mj-lt"/>
                  <a:buNone/>
                  <a:tabLst/>
                  <a:defRPr/>
                </a:pPr>
                <a:r>
                  <a:rPr lang="es-AR" dirty="0"/>
                  <a:t>La paridad del código puede ser par o impar, sin embargo, toda la información relacionada está dada en paridad par. Por lo tanto, los ejemplos se realizaran tomando como referencia codificación Hamming de paridad par con el número de bits n igual a siete. En la figura se observa la distribución de paridades para los bits de chequeo con formato de siete bits de dato. De esta forma, al aplicar la ecuación: </a:t>
                </a:r>
                <a14:m>
                  <m:oMath xmlns:m="http://schemas.openxmlformats.org/officeDocument/2006/math">
                    <m:sSup>
                      <m:sSupPr>
                        <m:ctrlPr>
                          <a:rPr lang="es-AR" i="1" smtClean="0">
                            <a:latin typeface="Cambria Math" panose="02040503050406030204" pitchFamily="18" charset="0"/>
                          </a:rPr>
                        </m:ctrlPr>
                      </m:sSupPr>
                      <m:e>
                        <m:r>
                          <a:rPr lang="es-AR" b="0" i="1" smtClean="0">
                            <a:latin typeface="Cambria Math"/>
                          </a:rPr>
                          <m:t>2</m:t>
                        </m:r>
                      </m:e>
                      <m:sup>
                        <m:r>
                          <a:rPr lang="es-AR" b="0" i="1" smtClean="0">
                            <a:latin typeface="Cambria Math"/>
                          </a:rPr>
                          <m:t>𝑘</m:t>
                        </m:r>
                      </m:sup>
                    </m:sSup>
                    <m:r>
                      <a:rPr lang="es-AR" i="1" smtClean="0">
                        <a:latin typeface="Cambria Math"/>
                        <a:ea typeface="Cambria Math"/>
                      </a:rPr>
                      <m:t>≥</m:t>
                    </m:r>
                    <m:r>
                      <a:rPr lang="es-AR" b="0" i="1" smtClean="0">
                        <a:latin typeface="Cambria Math"/>
                        <a:ea typeface="Cambria Math"/>
                      </a:rPr>
                      <m:t>𝑚</m:t>
                    </m:r>
                    <m:r>
                      <a:rPr lang="es-AR" b="0" i="1" smtClean="0">
                        <a:latin typeface="Cambria Math"/>
                        <a:ea typeface="Cambria Math"/>
                      </a:rPr>
                      <m:t>+</m:t>
                    </m:r>
                    <m:r>
                      <a:rPr lang="es-AR" b="0" i="1" smtClean="0">
                        <a:latin typeface="Cambria Math"/>
                        <a:ea typeface="Cambria Math"/>
                      </a:rPr>
                      <m:t>𝑘</m:t>
                    </m:r>
                    <m:r>
                      <a:rPr lang="es-AR" b="0" i="1" smtClean="0">
                        <a:latin typeface="Cambria Math"/>
                        <a:ea typeface="Cambria Math"/>
                      </a:rPr>
                      <m:t>+1</m:t>
                    </m:r>
                    <m:r>
                      <a:rPr lang="es-AR" b="0" i="0" smtClean="0">
                        <a:latin typeface="Cambria Math"/>
                        <a:ea typeface="Cambria Math"/>
                      </a:rPr>
                      <m:t> </m:t>
                    </m:r>
                  </m:oMath>
                </a14:m>
                <a:r>
                  <a:rPr lang="es-AR" dirty="0"/>
                  <a:t>se determina que m=4 y k=3, por lo tanto la información que se puede transmitir va desde 00002 hasta 11112; éstos están distribuidos, en la figura como I7, I6, I5, I3 y deben mezclarse con los de chequeo C4, C2, C1. Estos últimos ocupan las posiciones de la potencia en base 2 indicada por los subíndices dos, uno y cero respectivamente.</a:t>
                </a:r>
              </a:p>
            </p:txBody>
          </p:sp>
        </mc:Choice>
        <mc:Fallback xmlns="">
          <p:sp>
            <p:nvSpPr>
              <p:cNvPr id="3" name="2 Marcador de notas"/>
              <p:cNvSpPr>
                <a:spLocks noGrp="1"/>
              </p:cNvSpPr>
              <p:nvPr>
                <p:ph type="body" idx="1"/>
              </p:nvPr>
            </p:nvSpPr>
            <p:spPr/>
            <p:txBody>
              <a:bodyPr/>
              <a:lstStyle/>
              <a:p>
                <a:pPr marL="0" indent="0" algn="l">
                  <a:buFont typeface="+mj-lt"/>
                  <a:buNone/>
                </a:pPr>
                <a:r>
                  <a:rPr lang="es-AR" dirty="0" smtClean="0"/>
                  <a:t>En 1950 R.W. Hamming introdujo un método para detectar y corregir errores de datos en los sistemas de comunicación donde las distancias pueden ser mayores a la unidad. Este código trabaja con una distancia mínima de tres y puede detectar errores con cambios de 1 o 2 bits y corregir, cambios de un solo bit.</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s-AR" dirty="0" smtClean="0"/>
                  <a:t>Los bits necesarios para el código Hamming se dividen en dos grupos; m bits de información y k bits de chequeo o paridad, por lo que, el tamaño del dato a transmitir debe ser n=</a:t>
                </a:r>
                <a:r>
                  <a:rPr lang="es-AR" dirty="0" err="1" smtClean="0"/>
                  <a:t>m+k</a:t>
                </a:r>
                <a:r>
                  <a:rPr lang="es-AR" dirty="0" smtClean="0"/>
                  <a:t> bits. Éste debe cumplir con la siguiente ecuación: </a:t>
                </a:r>
                <a:r>
                  <a:rPr lang="es-AR" b="0" i="0" smtClean="0">
                    <a:latin typeface="Cambria Math"/>
                  </a:rPr>
                  <a:t>2</a:t>
                </a:r>
                <a:r>
                  <a:rPr lang="es-AR" b="0" i="0" smtClean="0">
                    <a:latin typeface="Cambria Math"/>
                  </a:rPr>
                  <a:t>^</a:t>
                </a:r>
                <a:r>
                  <a:rPr lang="es-AR" b="0" i="0" smtClean="0">
                    <a:latin typeface="Cambria Math"/>
                  </a:rPr>
                  <a:t>𝑘</a:t>
                </a:r>
                <a:r>
                  <a:rPr lang="es-AR" i="0" smtClean="0">
                    <a:latin typeface="Cambria Math"/>
                    <a:ea typeface="Cambria Math"/>
                  </a:rPr>
                  <a:t>≥</a:t>
                </a:r>
                <a:r>
                  <a:rPr lang="es-AR" b="0" i="0" smtClean="0">
                    <a:latin typeface="Cambria Math"/>
                    <a:ea typeface="Cambria Math"/>
                  </a:rPr>
                  <a:t>𝑚+𝑘+1</a:t>
                </a:r>
                <a:endParaRPr lang="es-AR" dirty="0"/>
              </a:p>
              <a:p>
                <a:pPr marL="0" indent="0" algn="l">
                  <a:buFont typeface="+mj-lt"/>
                  <a:buNone/>
                </a:pPr>
                <a:endParaRPr lang="es-AR"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s-AR" dirty="0" smtClean="0"/>
                  <a:t>La paridad del código puede ser par o impar, sin embargo, toda la información relacionada está dada en paridad par. Por lo tanto, los ejemplos se realizaran tomando como referencia codificación Hamming de paridad par con el número de bits n igual a siete. En la figura se observa la distribución de paridades para los bits de chequeo con formato de siete bits de dato. De esta forma, al aplicar la ecuación: </a:t>
                </a:r>
                <a:r>
                  <a:rPr lang="es-AR" b="0" i="0" smtClean="0">
                    <a:latin typeface="Cambria Math"/>
                  </a:rPr>
                  <a:t>2</a:t>
                </a:r>
                <a:r>
                  <a:rPr lang="es-AR" b="0" i="0" smtClean="0">
                    <a:latin typeface="Cambria Math"/>
                  </a:rPr>
                  <a:t>^</a:t>
                </a:r>
                <a:r>
                  <a:rPr lang="es-AR" b="0" i="0" smtClean="0">
                    <a:latin typeface="Cambria Math"/>
                  </a:rPr>
                  <a:t>𝑘</a:t>
                </a:r>
                <a:r>
                  <a:rPr lang="es-AR" i="0" smtClean="0">
                    <a:latin typeface="Cambria Math"/>
                    <a:ea typeface="Cambria Math"/>
                  </a:rPr>
                  <a:t>≥</a:t>
                </a:r>
                <a:r>
                  <a:rPr lang="es-AR" b="0" i="0" smtClean="0">
                    <a:latin typeface="Cambria Math"/>
                    <a:ea typeface="Cambria Math"/>
                  </a:rPr>
                  <a:t>𝑚+𝑘+1</a:t>
                </a:r>
                <a:r>
                  <a:rPr lang="es-AR" b="0" i="0" smtClean="0">
                    <a:latin typeface="Cambria Math"/>
                    <a:ea typeface="Cambria Math"/>
                  </a:rPr>
                  <a:t> </a:t>
                </a:r>
                <a:r>
                  <a:rPr lang="es-AR" dirty="0" smtClean="0"/>
                  <a:t>se determina que m=4 y k=3, por lo tanto la información que se puede transmitir va desde 00002 hasta 11112; éstos están distribuidos, en la figura como I7, I6, I5, I3 y deben mezclarse con los de chequeo C4, C2, C1. Estos últimos ocupan las posiciones de la potencia en base 2 indicada por los subíndices dos, uno y cero respectivamente.</a:t>
                </a:r>
              </a:p>
            </p:txBody>
          </p:sp>
        </mc:Fallback>
      </mc:AlternateContent>
      <p:sp>
        <p:nvSpPr>
          <p:cNvPr id="4" name="3 Marcador de número de diapositiva"/>
          <p:cNvSpPr>
            <a:spLocks noGrp="1"/>
          </p:cNvSpPr>
          <p:nvPr>
            <p:ph type="sldNum" sz="quarter" idx="10"/>
          </p:nvPr>
        </p:nvSpPr>
        <p:spPr/>
        <p:txBody>
          <a:bodyPr/>
          <a:lstStyle/>
          <a:p>
            <a:fld id="{BB290C42-5423-4105-9918-BA0E3678071E}" type="slidenum">
              <a:rPr lang="es-AR" smtClean="0"/>
              <a:t>70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s-AR" dirty="0"/>
                  <a:t>La paridad del código puede ser par o impar, sin embargo, toda la información relacionada está dada en paridad par. Por lo tanto, los ejemplos se realizaran tomando como referencia codificación Hamming de paridad par con el número de bits n igual a siete. </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s-AR" dirty="0"/>
              </a:p>
              <a:p>
                <a:pPr marL="0" marR="0" indent="0" algn="l" defTabSz="914400" rtl="0" eaLnBrk="1" fontAlgn="auto" latinLnBrk="0" hangingPunct="1">
                  <a:lnSpc>
                    <a:spcPct val="100000"/>
                  </a:lnSpc>
                  <a:spcBef>
                    <a:spcPts val="0"/>
                  </a:spcBef>
                  <a:spcAft>
                    <a:spcPts val="0"/>
                  </a:spcAft>
                  <a:buClrTx/>
                  <a:buSzTx/>
                  <a:buFont typeface="+mj-lt"/>
                  <a:buNone/>
                  <a:tabLst/>
                  <a:defRPr/>
                </a:pPr>
                <a:r>
                  <a:rPr lang="es-AR" dirty="0"/>
                  <a:t>En la figura se observa la distribución de paridades para los bits de chequeo con formato de siete bits de dato. De esta forma, al aplicar la ecuación: </a:t>
                </a:r>
                <a14:m>
                  <m:oMath xmlns:m="http://schemas.openxmlformats.org/officeDocument/2006/math">
                    <m:sSup>
                      <m:sSupPr>
                        <m:ctrlPr>
                          <a:rPr lang="es-AR" i="1" smtClean="0">
                            <a:latin typeface="Cambria Math" panose="02040503050406030204" pitchFamily="18" charset="0"/>
                          </a:rPr>
                        </m:ctrlPr>
                      </m:sSupPr>
                      <m:e>
                        <m:r>
                          <a:rPr lang="es-AR" b="0" i="1" smtClean="0">
                            <a:latin typeface="Cambria Math"/>
                          </a:rPr>
                          <m:t>2</m:t>
                        </m:r>
                      </m:e>
                      <m:sup>
                        <m:r>
                          <a:rPr lang="es-AR" b="0" i="1" smtClean="0">
                            <a:latin typeface="Cambria Math"/>
                          </a:rPr>
                          <m:t>𝑘</m:t>
                        </m:r>
                      </m:sup>
                    </m:sSup>
                    <m:r>
                      <a:rPr lang="es-AR" i="1" smtClean="0">
                        <a:latin typeface="Cambria Math"/>
                        <a:ea typeface="Cambria Math"/>
                      </a:rPr>
                      <m:t>≥</m:t>
                    </m:r>
                    <m:r>
                      <a:rPr lang="es-AR" b="0" i="1" smtClean="0">
                        <a:latin typeface="Cambria Math"/>
                        <a:ea typeface="Cambria Math"/>
                      </a:rPr>
                      <m:t>𝑚</m:t>
                    </m:r>
                    <m:r>
                      <a:rPr lang="es-AR" b="0" i="1" smtClean="0">
                        <a:latin typeface="Cambria Math"/>
                        <a:ea typeface="Cambria Math"/>
                      </a:rPr>
                      <m:t>+</m:t>
                    </m:r>
                    <m:r>
                      <a:rPr lang="es-AR" b="0" i="1" smtClean="0">
                        <a:latin typeface="Cambria Math"/>
                        <a:ea typeface="Cambria Math"/>
                      </a:rPr>
                      <m:t>𝑘</m:t>
                    </m:r>
                    <m:r>
                      <a:rPr lang="es-AR" b="0" i="1" smtClean="0">
                        <a:latin typeface="Cambria Math"/>
                        <a:ea typeface="Cambria Math"/>
                      </a:rPr>
                      <m:t>+1</m:t>
                    </m:r>
                    <m:r>
                      <a:rPr lang="es-AR" b="0" i="0" smtClean="0">
                        <a:latin typeface="Cambria Math"/>
                        <a:ea typeface="Cambria Math"/>
                      </a:rPr>
                      <m:t> </m:t>
                    </m:r>
                  </m:oMath>
                </a14:m>
                <a:r>
                  <a:rPr lang="es-AR" dirty="0"/>
                  <a:t>se determina que m=4 y k=3, por lo tanto la información que se puede transmitir va desde 0000</a:t>
                </a:r>
                <a:r>
                  <a:rPr lang="es-AR" baseline="-25000" dirty="0"/>
                  <a:t>2</a:t>
                </a:r>
                <a:r>
                  <a:rPr lang="es-AR" dirty="0"/>
                  <a:t> hasta 1111</a:t>
                </a:r>
                <a:r>
                  <a:rPr lang="es-AR" baseline="-25000" dirty="0"/>
                  <a:t>2</a:t>
                </a:r>
                <a:r>
                  <a:rPr lang="es-AR" dirty="0"/>
                  <a:t>; éstos están distribuidos, en la figura como I</a:t>
                </a:r>
                <a:r>
                  <a:rPr lang="es-AR" baseline="-25000" dirty="0"/>
                  <a:t>7</a:t>
                </a:r>
                <a:r>
                  <a:rPr lang="es-AR" dirty="0"/>
                  <a:t>, I</a:t>
                </a:r>
                <a:r>
                  <a:rPr lang="es-AR" baseline="-25000" dirty="0"/>
                  <a:t>6</a:t>
                </a:r>
                <a:r>
                  <a:rPr lang="es-AR" dirty="0"/>
                  <a:t>, I</a:t>
                </a:r>
                <a:r>
                  <a:rPr lang="es-AR" baseline="-25000" dirty="0"/>
                  <a:t>5</a:t>
                </a:r>
                <a:r>
                  <a:rPr lang="es-AR" dirty="0"/>
                  <a:t>, I</a:t>
                </a:r>
                <a:r>
                  <a:rPr lang="es-AR" baseline="-25000" dirty="0"/>
                  <a:t>3</a:t>
                </a:r>
                <a:r>
                  <a:rPr lang="es-AR" dirty="0"/>
                  <a:t> y deben mezclarse con los de chequeo C</a:t>
                </a:r>
                <a:r>
                  <a:rPr lang="es-AR" baseline="-25000" dirty="0"/>
                  <a:t>4</a:t>
                </a:r>
                <a:r>
                  <a:rPr lang="es-AR" dirty="0"/>
                  <a:t>, C</a:t>
                </a:r>
                <a:r>
                  <a:rPr lang="es-AR" baseline="-25000" dirty="0"/>
                  <a:t>2</a:t>
                </a:r>
                <a:r>
                  <a:rPr lang="es-AR" dirty="0"/>
                  <a:t>, C</a:t>
                </a:r>
                <a:r>
                  <a:rPr lang="es-AR" baseline="-25000" dirty="0"/>
                  <a:t>1</a:t>
                </a:r>
                <a:r>
                  <a:rPr lang="es-AR" dirty="0"/>
                  <a:t>. Estos últimos ocupan las posiciones de la potencia en base 2 indicada por los subíndices dos, uno y cero respectivamente.</a:t>
                </a:r>
              </a:p>
            </p:txBody>
          </p:sp>
        </mc:Choice>
        <mc:Fallback xmlns="">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s-AR" dirty="0" smtClean="0"/>
                  <a:t>La paridad del código puede ser par o impar, sin embargo, toda la información relacionada está dada en paridad par. Por lo tanto, los ejemplos se realizaran tomando como referencia codificación Hamming de paridad par con el número de bits n igual a siete. </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s-AR"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s-AR" dirty="0" smtClean="0"/>
                  <a:t>En la figura se observa la distribución de paridades para los bits de chequeo con formato de siete bits de dato. De esta forma, al aplicar la ecuación: </a:t>
                </a:r>
                <a:r>
                  <a:rPr lang="es-AR" b="0" i="0" smtClean="0">
                    <a:latin typeface="Cambria Math"/>
                  </a:rPr>
                  <a:t>2</a:t>
                </a:r>
                <a:r>
                  <a:rPr lang="es-AR" b="0" i="0" smtClean="0">
                    <a:latin typeface="Cambria Math"/>
                  </a:rPr>
                  <a:t>^</a:t>
                </a:r>
                <a:r>
                  <a:rPr lang="es-AR" b="0" i="0" smtClean="0">
                    <a:latin typeface="Cambria Math"/>
                  </a:rPr>
                  <a:t>𝑘</a:t>
                </a:r>
                <a:r>
                  <a:rPr lang="es-AR" i="0" smtClean="0">
                    <a:latin typeface="Cambria Math"/>
                    <a:ea typeface="Cambria Math"/>
                  </a:rPr>
                  <a:t>≥</a:t>
                </a:r>
                <a:r>
                  <a:rPr lang="es-AR" b="0" i="0" smtClean="0">
                    <a:latin typeface="Cambria Math"/>
                    <a:ea typeface="Cambria Math"/>
                  </a:rPr>
                  <a:t>𝑚+𝑘+1</a:t>
                </a:r>
                <a:r>
                  <a:rPr lang="es-AR" b="0" i="0" smtClean="0">
                    <a:latin typeface="Cambria Math"/>
                    <a:ea typeface="Cambria Math"/>
                  </a:rPr>
                  <a:t> </a:t>
                </a:r>
                <a:r>
                  <a:rPr lang="es-AR" dirty="0" smtClean="0"/>
                  <a:t>se determina que m=4 y k=3, por lo tanto la información que se puede transmitir va desde 0000</a:t>
                </a:r>
                <a:r>
                  <a:rPr lang="es-AR" baseline="-25000" dirty="0" smtClean="0"/>
                  <a:t>2</a:t>
                </a:r>
                <a:r>
                  <a:rPr lang="es-AR" dirty="0" smtClean="0"/>
                  <a:t> hasta 1111</a:t>
                </a:r>
                <a:r>
                  <a:rPr lang="es-AR" baseline="-25000" dirty="0" smtClean="0"/>
                  <a:t>2</a:t>
                </a:r>
                <a:r>
                  <a:rPr lang="es-AR" dirty="0" smtClean="0"/>
                  <a:t>; éstos están distribuidos, en la figura como I</a:t>
                </a:r>
                <a:r>
                  <a:rPr lang="es-AR" baseline="-25000" dirty="0" smtClean="0"/>
                  <a:t>7</a:t>
                </a:r>
                <a:r>
                  <a:rPr lang="es-AR" dirty="0" smtClean="0"/>
                  <a:t>, I</a:t>
                </a:r>
                <a:r>
                  <a:rPr lang="es-AR" baseline="-25000" dirty="0" smtClean="0"/>
                  <a:t>6</a:t>
                </a:r>
                <a:r>
                  <a:rPr lang="es-AR" dirty="0" smtClean="0"/>
                  <a:t>, I</a:t>
                </a:r>
                <a:r>
                  <a:rPr lang="es-AR" baseline="-25000" dirty="0" smtClean="0"/>
                  <a:t>5</a:t>
                </a:r>
                <a:r>
                  <a:rPr lang="es-AR" dirty="0" smtClean="0"/>
                  <a:t>, I</a:t>
                </a:r>
                <a:r>
                  <a:rPr lang="es-AR" baseline="-25000" dirty="0" smtClean="0"/>
                  <a:t>3</a:t>
                </a:r>
                <a:r>
                  <a:rPr lang="es-AR" dirty="0" smtClean="0"/>
                  <a:t> y deben mezclarse con los de chequeo C</a:t>
                </a:r>
                <a:r>
                  <a:rPr lang="es-AR" baseline="-25000" dirty="0" smtClean="0"/>
                  <a:t>4</a:t>
                </a:r>
                <a:r>
                  <a:rPr lang="es-AR" dirty="0" smtClean="0"/>
                  <a:t>, C</a:t>
                </a:r>
                <a:r>
                  <a:rPr lang="es-AR" baseline="-25000" dirty="0" smtClean="0"/>
                  <a:t>2</a:t>
                </a:r>
                <a:r>
                  <a:rPr lang="es-AR" dirty="0" smtClean="0"/>
                  <a:t>, C</a:t>
                </a:r>
                <a:r>
                  <a:rPr lang="es-AR" baseline="-25000" dirty="0" smtClean="0"/>
                  <a:t>1</a:t>
                </a:r>
                <a:r>
                  <a:rPr lang="es-AR" dirty="0" smtClean="0"/>
                  <a:t>. Estos últimos ocupan las posiciones de la potencia en base 2 indicada por los subíndices dos, uno y cero respectivamente.</a:t>
                </a:r>
              </a:p>
            </p:txBody>
          </p:sp>
        </mc:Fallback>
      </mc:AlternateContent>
      <p:sp>
        <p:nvSpPr>
          <p:cNvPr id="4" name="3 Marcador de número de diapositiva"/>
          <p:cNvSpPr>
            <a:spLocks noGrp="1"/>
          </p:cNvSpPr>
          <p:nvPr>
            <p:ph type="sldNum" sz="quarter" idx="10"/>
          </p:nvPr>
        </p:nvSpPr>
        <p:spPr/>
        <p:txBody>
          <a:bodyPr/>
          <a:lstStyle/>
          <a:p>
            <a:fld id="{BB290C42-5423-4105-9918-BA0E3678071E}" type="slidenum">
              <a:rPr lang="es-AR" smtClean="0"/>
              <a:t>71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s-AR" dirty="0"/>
              <a:t>El código se forma entrelazando los bits de información (q</a:t>
            </a:r>
            <a:r>
              <a:rPr lang="es-AR" baseline="-25000" dirty="0"/>
              <a:t>3</a:t>
            </a:r>
            <a:r>
              <a:rPr lang="es-AR" dirty="0"/>
              <a:t> q</a:t>
            </a:r>
            <a:r>
              <a:rPr lang="es-AR" baseline="-25000" dirty="0"/>
              <a:t>2</a:t>
            </a:r>
            <a:r>
              <a:rPr lang="es-AR" dirty="0"/>
              <a:t> q</a:t>
            </a:r>
            <a:r>
              <a:rPr lang="es-AR" baseline="-25000" dirty="0"/>
              <a:t>1</a:t>
            </a:r>
            <a:r>
              <a:rPr lang="es-AR" dirty="0"/>
              <a:t> q</a:t>
            </a:r>
            <a:r>
              <a:rPr lang="es-AR" baseline="-25000" dirty="0"/>
              <a:t>0</a:t>
            </a:r>
            <a:r>
              <a:rPr lang="es-AR" dirty="0"/>
              <a:t>) con los bits de control (h</a:t>
            </a:r>
            <a:r>
              <a:rPr lang="es-AR" baseline="-25000" dirty="0"/>
              <a:t>2</a:t>
            </a:r>
            <a:r>
              <a:rPr lang="es-AR" dirty="0"/>
              <a:t> h</a:t>
            </a:r>
            <a:r>
              <a:rPr lang="es-AR" baseline="-25000" dirty="0"/>
              <a:t>1</a:t>
            </a:r>
            <a:r>
              <a:rPr lang="es-AR" dirty="0"/>
              <a:t> h</a:t>
            </a:r>
            <a:r>
              <a:rPr lang="es-AR" baseline="-25000" dirty="0"/>
              <a:t>0</a:t>
            </a:r>
            <a:r>
              <a:rPr lang="es-AR" dirty="0"/>
              <a:t>) de forma que los subíndices de h correspondan con la posición decimal del código formado. Los bits (q</a:t>
            </a:r>
            <a:r>
              <a:rPr lang="es-AR" baseline="-25000" dirty="0"/>
              <a:t>3</a:t>
            </a:r>
            <a:r>
              <a:rPr lang="es-AR" dirty="0"/>
              <a:t> q</a:t>
            </a:r>
            <a:r>
              <a:rPr lang="es-AR" baseline="-25000" dirty="0"/>
              <a:t>2</a:t>
            </a:r>
            <a:r>
              <a:rPr lang="es-AR" dirty="0"/>
              <a:t> q</a:t>
            </a:r>
            <a:r>
              <a:rPr lang="es-AR" baseline="-25000" dirty="0"/>
              <a:t>1</a:t>
            </a:r>
            <a:r>
              <a:rPr lang="es-AR" dirty="0"/>
              <a:t> q</a:t>
            </a:r>
            <a:r>
              <a:rPr lang="es-AR" baseline="-25000" dirty="0"/>
              <a:t>0</a:t>
            </a:r>
            <a:r>
              <a:rPr lang="es-AR" dirty="0"/>
              <a:t>) de información se hacen corresponder con los bits (I</a:t>
            </a:r>
            <a:r>
              <a:rPr lang="es-AR" baseline="-25000" dirty="0"/>
              <a:t>7</a:t>
            </a:r>
            <a:r>
              <a:rPr lang="es-AR" dirty="0"/>
              <a:t> I</a:t>
            </a:r>
            <a:r>
              <a:rPr lang="es-AR" baseline="-25000" dirty="0"/>
              <a:t>6</a:t>
            </a:r>
            <a:r>
              <a:rPr lang="es-AR" dirty="0"/>
              <a:t> I</a:t>
            </a:r>
            <a:r>
              <a:rPr lang="es-AR" baseline="-25000" dirty="0"/>
              <a:t>5</a:t>
            </a:r>
            <a:r>
              <a:rPr lang="es-AR" dirty="0"/>
              <a:t> I</a:t>
            </a:r>
            <a:r>
              <a:rPr lang="es-AR" baseline="-25000" dirty="0"/>
              <a:t>3</a:t>
            </a:r>
            <a:r>
              <a:rPr lang="es-AR" dirty="0"/>
              <a:t>) respectivamente; la finalidad es ubicarlos en la posición decimal del código. Del mismo modo, (h</a:t>
            </a:r>
            <a:r>
              <a:rPr lang="es-AR" baseline="-25000" dirty="0"/>
              <a:t>2</a:t>
            </a:r>
            <a:r>
              <a:rPr lang="es-AR" dirty="0"/>
              <a:t> h</a:t>
            </a:r>
            <a:r>
              <a:rPr lang="es-AR" baseline="-25000" dirty="0"/>
              <a:t>1</a:t>
            </a:r>
            <a:r>
              <a:rPr lang="es-AR" dirty="0"/>
              <a:t> h</a:t>
            </a:r>
            <a:r>
              <a:rPr lang="es-AR" baseline="-25000" dirty="0"/>
              <a:t>0</a:t>
            </a:r>
            <a:r>
              <a:rPr lang="es-AR" dirty="0"/>
              <a:t>) es equivalente con las posiciones según en subíndice h</a:t>
            </a:r>
            <a:r>
              <a:rPr lang="es-AR" baseline="-25000" dirty="0"/>
              <a:t>2</a:t>
            </a:r>
            <a:r>
              <a:rPr lang="es-AR" dirty="0"/>
              <a:t>=C</a:t>
            </a:r>
            <a:r>
              <a:rPr lang="es-AR" baseline="-25000" dirty="0"/>
              <a:t>2^2</a:t>
            </a:r>
            <a:r>
              <a:rPr lang="es-AR" dirty="0"/>
              <a:t>=C</a:t>
            </a:r>
            <a:r>
              <a:rPr lang="es-AR" baseline="-25000" dirty="0"/>
              <a:t>4</a:t>
            </a:r>
            <a:r>
              <a:rPr lang="es-AR" dirty="0"/>
              <a:t>; h</a:t>
            </a:r>
            <a:r>
              <a:rPr lang="es-AR" baseline="-25000" dirty="0"/>
              <a:t>1</a:t>
            </a:r>
            <a:r>
              <a:rPr lang="es-AR" dirty="0"/>
              <a:t>=C</a:t>
            </a:r>
            <a:r>
              <a:rPr lang="es-AR" baseline="-25000" dirty="0"/>
              <a:t>2^1</a:t>
            </a:r>
            <a:r>
              <a:rPr lang="es-AR" dirty="0"/>
              <a:t>=C</a:t>
            </a:r>
            <a:r>
              <a:rPr lang="es-AR" baseline="-25000" dirty="0"/>
              <a:t>2</a:t>
            </a:r>
            <a:r>
              <a:rPr lang="es-AR" dirty="0"/>
              <a:t>; h</a:t>
            </a:r>
            <a:r>
              <a:rPr lang="es-AR" baseline="-25000" dirty="0"/>
              <a:t>0</a:t>
            </a:r>
            <a:r>
              <a:rPr lang="es-AR" dirty="0"/>
              <a:t>=C</a:t>
            </a:r>
            <a:r>
              <a:rPr lang="es-AR" baseline="-25000" dirty="0"/>
              <a:t>2^0</a:t>
            </a:r>
            <a:r>
              <a:rPr lang="es-AR" dirty="0"/>
              <a:t>=C</a:t>
            </a:r>
            <a:r>
              <a:rPr lang="es-AR" baseline="-25000" dirty="0"/>
              <a:t>1</a:t>
            </a:r>
            <a:r>
              <a:rPr lang="es-AR" dirty="0"/>
              <a:t>. Finalmente el código de siete bits queda formado de la siguiente manera</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72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kern="1200" dirty="0">
                <a:solidFill>
                  <a:schemeClr val="tx1"/>
                </a:solidFill>
                <a:effectLst/>
                <a:latin typeface="+mn-lt"/>
                <a:ea typeface="+mn-ea"/>
                <a:cs typeface="+mn-cs"/>
              </a:rPr>
              <a:t>Al enviar el dato de siete bits, este es recibido como un paquete formado por (D</a:t>
            </a:r>
            <a:r>
              <a:rPr lang="es-AR" sz="1200" b="0" i="0" kern="1200" baseline="-25000" dirty="0">
                <a:solidFill>
                  <a:schemeClr val="tx1"/>
                </a:solidFill>
                <a:effectLst/>
                <a:latin typeface="+mn-lt"/>
                <a:ea typeface="+mn-ea"/>
                <a:cs typeface="+mn-cs"/>
              </a:rPr>
              <a:t>6</a:t>
            </a:r>
            <a:r>
              <a:rPr lang="es-AR" sz="1200" b="0" i="0" kern="1200" dirty="0">
                <a:solidFill>
                  <a:schemeClr val="tx1"/>
                </a:solidFill>
                <a:effectLst/>
                <a:latin typeface="+mn-lt"/>
                <a:ea typeface="+mn-ea"/>
                <a:cs typeface="+mn-cs"/>
              </a:rPr>
              <a:t> D</a:t>
            </a:r>
            <a:r>
              <a:rPr lang="es-AR" sz="1200" b="0" i="0" kern="1200" baseline="-25000" dirty="0">
                <a:solidFill>
                  <a:schemeClr val="tx1"/>
                </a:solidFill>
                <a:effectLst/>
                <a:latin typeface="+mn-lt"/>
                <a:ea typeface="+mn-ea"/>
                <a:cs typeface="+mn-cs"/>
              </a:rPr>
              <a:t>5</a:t>
            </a:r>
            <a:r>
              <a:rPr lang="es-AR" sz="1200" b="0" i="0" kern="1200" dirty="0">
                <a:solidFill>
                  <a:schemeClr val="tx1"/>
                </a:solidFill>
                <a:effectLst/>
                <a:latin typeface="+mn-lt"/>
                <a:ea typeface="+mn-ea"/>
                <a:cs typeface="+mn-cs"/>
              </a:rPr>
              <a:t> D</a:t>
            </a:r>
            <a:r>
              <a:rPr lang="es-AR" sz="1200" b="0" i="0" kern="1200" baseline="-25000" dirty="0">
                <a:solidFill>
                  <a:schemeClr val="tx1"/>
                </a:solidFill>
                <a:effectLst/>
                <a:latin typeface="+mn-lt"/>
                <a:ea typeface="+mn-ea"/>
                <a:cs typeface="+mn-cs"/>
              </a:rPr>
              <a:t>4</a:t>
            </a:r>
            <a:r>
              <a:rPr lang="es-AR" sz="1200" b="0" i="0" kern="1200" dirty="0">
                <a:solidFill>
                  <a:schemeClr val="tx1"/>
                </a:solidFill>
                <a:effectLst/>
                <a:latin typeface="+mn-lt"/>
                <a:ea typeface="+mn-ea"/>
                <a:cs typeface="+mn-cs"/>
              </a:rPr>
              <a:t> D</a:t>
            </a:r>
            <a:r>
              <a:rPr lang="es-AR" sz="1200" b="0" i="0" kern="1200" baseline="-25000" dirty="0">
                <a:solidFill>
                  <a:schemeClr val="tx1"/>
                </a:solidFill>
                <a:effectLst/>
                <a:latin typeface="+mn-lt"/>
                <a:ea typeface="+mn-ea"/>
                <a:cs typeface="+mn-cs"/>
              </a:rPr>
              <a:t>3</a:t>
            </a:r>
            <a:r>
              <a:rPr lang="es-AR" sz="1200" b="0" i="0" kern="1200" dirty="0">
                <a:solidFill>
                  <a:schemeClr val="tx1"/>
                </a:solidFill>
                <a:effectLst/>
                <a:latin typeface="+mn-lt"/>
                <a:ea typeface="+mn-ea"/>
                <a:cs typeface="+mn-cs"/>
              </a:rPr>
              <a:t> D</a:t>
            </a:r>
            <a:r>
              <a:rPr lang="es-AR" sz="1200" b="0" i="0" kern="1200" baseline="-25000" dirty="0">
                <a:solidFill>
                  <a:schemeClr val="tx1"/>
                </a:solidFill>
                <a:effectLst/>
                <a:latin typeface="+mn-lt"/>
                <a:ea typeface="+mn-ea"/>
                <a:cs typeface="+mn-cs"/>
              </a:rPr>
              <a:t>2</a:t>
            </a:r>
            <a:r>
              <a:rPr lang="es-AR" sz="1200" b="0" i="0" kern="1200" dirty="0">
                <a:solidFill>
                  <a:schemeClr val="tx1"/>
                </a:solidFill>
                <a:effectLst/>
                <a:latin typeface="+mn-lt"/>
                <a:ea typeface="+mn-ea"/>
                <a:cs typeface="+mn-cs"/>
              </a:rPr>
              <a:t> D</a:t>
            </a:r>
            <a:r>
              <a:rPr lang="es-AR" sz="1200" b="0" i="0" kern="1200" baseline="-25000" dirty="0">
                <a:solidFill>
                  <a:schemeClr val="tx1"/>
                </a:solidFill>
                <a:effectLst/>
                <a:latin typeface="+mn-lt"/>
                <a:ea typeface="+mn-ea"/>
                <a:cs typeface="+mn-cs"/>
              </a:rPr>
              <a:t>1</a:t>
            </a:r>
            <a:r>
              <a:rPr lang="es-AR" sz="1200" b="0" i="0" kern="1200" dirty="0">
                <a:solidFill>
                  <a:schemeClr val="tx1"/>
                </a:solidFill>
                <a:effectLst/>
                <a:latin typeface="+mn-lt"/>
                <a:ea typeface="+mn-ea"/>
                <a:cs typeface="+mn-cs"/>
              </a:rPr>
              <a:t> D</a:t>
            </a:r>
            <a:r>
              <a:rPr lang="es-AR" sz="1200" b="0" i="0" kern="1200" baseline="-25000" dirty="0">
                <a:solidFill>
                  <a:schemeClr val="tx1"/>
                </a:solidFill>
                <a:effectLst/>
                <a:latin typeface="+mn-lt"/>
                <a:ea typeface="+mn-ea"/>
                <a:cs typeface="+mn-cs"/>
              </a:rPr>
              <a:t>0</a:t>
            </a:r>
            <a:r>
              <a:rPr lang="es-AR" sz="1200" b="0" i="0" kern="1200" dirty="0">
                <a:solidFill>
                  <a:schemeClr val="tx1"/>
                </a:solidFill>
                <a:effectLst/>
                <a:latin typeface="+mn-lt"/>
                <a:ea typeface="+mn-ea"/>
                <a:cs typeface="+mn-cs"/>
              </a:rPr>
              <a:t>) donde no se reconoce quien es información y/o quien es control. Sin embargo, con el método se realizan tres grupos de detección y corrección formado por cuatro bits cada uno, los cuales siempre deben tener paridad par. Estos grupos forman tres cuartetos agrupados de la siguiente forma: (I</a:t>
            </a:r>
            <a:r>
              <a:rPr lang="es-AR" sz="1200" b="0" i="0" kern="1200" baseline="-25000" dirty="0">
                <a:solidFill>
                  <a:schemeClr val="tx1"/>
                </a:solidFill>
                <a:effectLst/>
                <a:latin typeface="+mn-lt"/>
                <a:ea typeface="+mn-ea"/>
                <a:cs typeface="+mn-cs"/>
              </a:rPr>
              <a:t>7</a:t>
            </a:r>
            <a:r>
              <a:rPr lang="es-AR" sz="1200" b="0" i="0" kern="1200" dirty="0">
                <a:solidFill>
                  <a:schemeClr val="tx1"/>
                </a:solidFill>
                <a:effectLst/>
                <a:latin typeface="+mn-lt"/>
                <a:ea typeface="+mn-ea"/>
                <a:cs typeface="+mn-cs"/>
              </a:rPr>
              <a:t> I</a:t>
            </a:r>
            <a:r>
              <a:rPr lang="es-AR" sz="1200" b="0" i="0" kern="1200" baseline="-25000" dirty="0">
                <a:solidFill>
                  <a:schemeClr val="tx1"/>
                </a:solidFill>
                <a:effectLst/>
                <a:latin typeface="+mn-lt"/>
                <a:ea typeface="+mn-ea"/>
                <a:cs typeface="+mn-cs"/>
              </a:rPr>
              <a:t>5</a:t>
            </a:r>
            <a:r>
              <a:rPr lang="es-AR" sz="1200" b="0" i="0" kern="1200" baseline="0" dirty="0">
                <a:solidFill>
                  <a:schemeClr val="tx1"/>
                </a:solidFill>
                <a:effectLst/>
                <a:latin typeface="+mn-lt"/>
                <a:ea typeface="+mn-ea"/>
                <a:cs typeface="+mn-cs"/>
              </a:rPr>
              <a:t> </a:t>
            </a:r>
            <a:r>
              <a:rPr lang="es-AR" sz="1200" b="0" i="0" kern="1200" dirty="0">
                <a:solidFill>
                  <a:schemeClr val="tx1"/>
                </a:solidFill>
                <a:effectLst/>
                <a:latin typeface="+mn-lt"/>
                <a:ea typeface="+mn-ea"/>
                <a:cs typeface="+mn-cs"/>
              </a:rPr>
              <a:t>I</a:t>
            </a:r>
            <a:r>
              <a:rPr lang="es-AR" sz="1200" b="0" i="0" kern="1200" baseline="-25000" dirty="0">
                <a:solidFill>
                  <a:schemeClr val="tx1"/>
                </a:solidFill>
                <a:effectLst/>
                <a:latin typeface="+mn-lt"/>
                <a:ea typeface="+mn-ea"/>
                <a:cs typeface="+mn-cs"/>
              </a:rPr>
              <a:t>3</a:t>
            </a:r>
            <a:r>
              <a:rPr lang="es-AR" sz="1200" b="0" i="0" kern="1200" dirty="0">
                <a:solidFill>
                  <a:schemeClr val="tx1"/>
                </a:solidFill>
                <a:effectLst/>
                <a:latin typeface="+mn-lt"/>
                <a:ea typeface="+mn-ea"/>
                <a:cs typeface="+mn-cs"/>
              </a:rPr>
              <a:t> C</a:t>
            </a:r>
            <a:r>
              <a:rPr lang="es-AR" sz="1200" b="0" i="0" kern="1200" baseline="-25000" dirty="0">
                <a:solidFill>
                  <a:schemeClr val="tx1"/>
                </a:solidFill>
                <a:effectLst/>
                <a:latin typeface="+mn-lt"/>
                <a:ea typeface="+mn-ea"/>
                <a:cs typeface="+mn-cs"/>
              </a:rPr>
              <a:t>1</a:t>
            </a:r>
            <a:r>
              <a:rPr lang="es-AR" sz="1200" b="0" i="0" kern="1200" dirty="0">
                <a:solidFill>
                  <a:schemeClr val="tx1"/>
                </a:solidFill>
                <a:effectLst/>
                <a:latin typeface="+mn-lt"/>
                <a:ea typeface="+mn-ea"/>
                <a:cs typeface="+mn-cs"/>
              </a:rPr>
              <a:t>); (I</a:t>
            </a:r>
            <a:r>
              <a:rPr lang="es-AR" sz="1200" b="0" i="0" kern="1200" baseline="-25000" dirty="0">
                <a:solidFill>
                  <a:schemeClr val="tx1"/>
                </a:solidFill>
                <a:effectLst/>
                <a:latin typeface="+mn-lt"/>
                <a:ea typeface="+mn-ea"/>
                <a:cs typeface="+mn-cs"/>
              </a:rPr>
              <a:t>7</a:t>
            </a:r>
            <a:r>
              <a:rPr lang="es-AR" sz="1200" b="0" i="0" kern="1200" dirty="0">
                <a:solidFill>
                  <a:schemeClr val="tx1"/>
                </a:solidFill>
                <a:effectLst/>
                <a:latin typeface="+mn-lt"/>
                <a:ea typeface="+mn-ea"/>
                <a:cs typeface="+mn-cs"/>
              </a:rPr>
              <a:t> I</a:t>
            </a:r>
            <a:r>
              <a:rPr lang="es-AR" sz="1200" b="0" i="0" kern="1200" baseline="-25000" dirty="0">
                <a:solidFill>
                  <a:schemeClr val="tx1"/>
                </a:solidFill>
                <a:effectLst/>
                <a:latin typeface="+mn-lt"/>
                <a:ea typeface="+mn-ea"/>
                <a:cs typeface="+mn-cs"/>
              </a:rPr>
              <a:t>6</a:t>
            </a:r>
            <a:r>
              <a:rPr lang="es-AR" sz="1200" b="0" i="0" kern="1200" dirty="0">
                <a:solidFill>
                  <a:schemeClr val="tx1"/>
                </a:solidFill>
                <a:effectLst/>
                <a:latin typeface="+mn-lt"/>
                <a:ea typeface="+mn-ea"/>
                <a:cs typeface="+mn-cs"/>
              </a:rPr>
              <a:t> I</a:t>
            </a:r>
            <a:r>
              <a:rPr lang="es-AR" sz="1200" b="0" i="0" kern="1200" baseline="-25000" dirty="0">
                <a:solidFill>
                  <a:schemeClr val="tx1"/>
                </a:solidFill>
                <a:effectLst/>
                <a:latin typeface="+mn-lt"/>
                <a:ea typeface="+mn-ea"/>
                <a:cs typeface="+mn-cs"/>
              </a:rPr>
              <a:t>3</a:t>
            </a:r>
            <a:r>
              <a:rPr lang="es-AR" sz="1200" b="0" i="0" kern="1200" dirty="0">
                <a:solidFill>
                  <a:schemeClr val="tx1"/>
                </a:solidFill>
                <a:effectLst/>
                <a:latin typeface="+mn-lt"/>
                <a:ea typeface="+mn-ea"/>
                <a:cs typeface="+mn-cs"/>
              </a:rPr>
              <a:t> C</a:t>
            </a:r>
            <a:r>
              <a:rPr lang="es-AR" sz="1200" b="0" i="0" kern="1200" baseline="-25000" dirty="0">
                <a:solidFill>
                  <a:schemeClr val="tx1"/>
                </a:solidFill>
                <a:effectLst/>
                <a:latin typeface="+mn-lt"/>
                <a:ea typeface="+mn-ea"/>
                <a:cs typeface="+mn-cs"/>
              </a:rPr>
              <a:t>2</a:t>
            </a:r>
            <a:r>
              <a:rPr lang="es-AR" sz="1200" b="0" i="0" kern="1200" dirty="0">
                <a:solidFill>
                  <a:schemeClr val="tx1"/>
                </a:solidFill>
                <a:effectLst/>
                <a:latin typeface="+mn-lt"/>
                <a:ea typeface="+mn-ea"/>
                <a:cs typeface="+mn-cs"/>
              </a:rPr>
              <a:t>); (I</a:t>
            </a:r>
            <a:r>
              <a:rPr lang="es-AR" sz="1200" b="0" i="0" kern="1200" baseline="-25000" dirty="0">
                <a:solidFill>
                  <a:schemeClr val="tx1"/>
                </a:solidFill>
                <a:effectLst/>
                <a:latin typeface="+mn-lt"/>
                <a:ea typeface="+mn-ea"/>
                <a:cs typeface="+mn-cs"/>
              </a:rPr>
              <a:t>7</a:t>
            </a:r>
            <a:r>
              <a:rPr lang="es-AR" sz="1200" b="0" i="0" kern="1200" dirty="0">
                <a:solidFill>
                  <a:schemeClr val="tx1"/>
                </a:solidFill>
                <a:effectLst/>
                <a:latin typeface="+mn-lt"/>
                <a:ea typeface="+mn-ea"/>
                <a:cs typeface="+mn-cs"/>
              </a:rPr>
              <a:t> I6 I5 C</a:t>
            </a:r>
            <a:r>
              <a:rPr lang="es-AR" sz="1200" b="0" i="0" kern="1200" baseline="-25000" dirty="0">
                <a:solidFill>
                  <a:schemeClr val="tx1"/>
                </a:solidFill>
                <a:effectLst/>
                <a:latin typeface="+mn-lt"/>
                <a:ea typeface="+mn-ea"/>
                <a:cs typeface="+mn-cs"/>
              </a:rPr>
              <a:t>4</a:t>
            </a:r>
            <a:r>
              <a:rPr lang="es-AR" sz="1200" b="0" i="0" kern="1200" dirty="0">
                <a:solidFill>
                  <a:schemeClr val="tx1"/>
                </a:solidFill>
                <a:effectLst/>
                <a:latin typeface="+mn-lt"/>
                <a:ea typeface="+mn-ea"/>
                <a:cs typeface="+mn-cs"/>
              </a:rPr>
              <a:t>). Ellos sirven tanto para generar, detectar y corregir datos con distancia uno y dos respectivamente.</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73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kern="1200" dirty="0">
                <a:solidFill>
                  <a:schemeClr val="tx1"/>
                </a:solidFill>
                <a:effectLst/>
                <a:latin typeface="+mn-lt"/>
                <a:ea typeface="+mn-ea"/>
                <a:cs typeface="+mn-cs"/>
              </a:rPr>
              <a:t>Por ejemplo, para enviar el dato de información (1100) codificado en Hamming se deben agregar tres bits de control de manera que los cuartetos tengan paridad par:</a:t>
            </a:r>
          </a:p>
          <a:p>
            <a:pPr marL="171450" indent="-171450">
              <a:buFont typeface="Arial" panose="020B0604020202020204" pitchFamily="34" charset="0"/>
              <a:buChar char="•"/>
            </a:pPr>
            <a:r>
              <a:rPr lang="es-AR" sz="1200" b="0" i="0" kern="1200" dirty="0">
                <a:solidFill>
                  <a:schemeClr val="tx1"/>
                </a:solidFill>
                <a:effectLst/>
                <a:latin typeface="+mn-lt"/>
                <a:ea typeface="+mn-ea"/>
                <a:cs typeface="+mn-cs"/>
              </a:rPr>
              <a:t>Primero hay que hacer corresponder los bits de información; (1100)=(I</a:t>
            </a:r>
            <a:r>
              <a:rPr lang="es-AR" sz="1200" b="0" i="0" kern="1200" baseline="-25000" dirty="0">
                <a:solidFill>
                  <a:schemeClr val="tx1"/>
                </a:solidFill>
                <a:effectLst/>
                <a:latin typeface="+mn-lt"/>
                <a:ea typeface="+mn-ea"/>
                <a:cs typeface="+mn-cs"/>
              </a:rPr>
              <a:t>7</a:t>
            </a:r>
            <a:r>
              <a:rPr lang="es-AR" sz="1200" b="0" i="0" kern="1200" dirty="0">
                <a:solidFill>
                  <a:schemeClr val="tx1"/>
                </a:solidFill>
                <a:effectLst/>
                <a:latin typeface="+mn-lt"/>
                <a:ea typeface="+mn-ea"/>
                <a:cs typeface="+mn-cs"/>
              </a:rPr>
              <a:t> I</a:t>
            </a:r>
            <a:r>
              <a:rPr lang="es-AR" sz="1200" b="0" i="0" kern="1200" baseline="-25000" dirty="0">
                <a:solidFill>
                  <a:schemeClr val="tx1"/>
                </a:solidFill>
                <a:effectLst/>
                <a:latin typeface="+mn-lt"/>
                <a:ea typeface="+mn-ea"/>
                <a:cs typeface="+mn-cs"/>
              </a:rPr>
              <a:t>6</a:t>
            </a:r>
            <a:r>
              <a:rPr lang="es-AR" sz="1200" b="0" i="0" kern="1200" dirty="0">
                <a:solidFill>
                  <a:schemeClr val="tx1"/>
                </a:solidFill>
                <a:effectLst/>
                <a:latin typeface="+mn-lt"/>
                <a:ea typeface="+mn-ea"/>
                <a:cs typeface="+mn-cs"/>
              </a:rPr>
              <a:t> I</a:t>
            </a:r>
            <a:r>
              <a:rPr lang="es-AR" sz="1200" b="0" i="0" kern="1200" baseline="-25000" dirty="0">
                <a:solidFill>
                  <a:schemeClr val="tx1"/>
                </a:solidFill>
                <a:effectLst/>
                <a:latin typeface="+mn-lt"/>
                <a:ea typeface="+mn-ea"/>
                <a:cs typeface="+mn-cs"/>
              </a:rPr>
              <a:t>5</a:t>
            </a:r>
            <a:r>
              <a:rPr lang="es-AR" sz="1200" b="0" i="0" kern="1200" dirty="0">
                <a:solidFill>
                  <a:schemeClr val="tx1"/>
                </a:solidFill>
                <a:effectLst/>
                <a:latin typeface="+mn-lt"/>
                <a:ea typeface="+mn-ea"/>
                <a:cs typeface="+mn-cs"/>
              </a:rPr>
              <a:t> I</a:t>
            </a:r>
            <a:r>
              <a:rPr lang="es-AR" sz="1200" b="0" i="0" kern="1200" baseline="-25000" dirty="0">
                <a:solidFill>
                  <a:schemeClr val="tx1"/>
                </a:solidFill>
                <a:effectLst/>
                <a:latin typeface="+mn-lt"/>
                <a:ea typeface="+mn-ea"/>
                <a:cs typeface="+mn-cs"/>
              </a:rPr>
              <a:t>3</a:t>
            </a:r>
            <a:r>
              <a:rPr lang="es-AR" sz="1200" b="0" i="0" kern="1200" dirty="0">
                <a:solidFill>
                  <a:schemeClr val="tx1"/>
                </a:solidFill>
                <a:effectLst/>
                <a:latin typeface="+mn-lt"/>
                <a:ea typeface="+mn-ea"/>
                <a:cs typeface="+mn-cs"/>
              </a:rPr>
              <a:t>), después se organizan los cuartetos de forma que la paridad sea par:</a:t>
            </a:r>
          </a:p>
          <a:p>
            <a:pPr marL="171450" indent="-171450">
              <a:buFont typeface="Arial" panose="020B0604020202020204" pitchFamily="34" charset="0"/>
              <a:buChar char="•"/>
            </a:pPr>
            <a:endParaRPr lang="es-AR" sz="1200" b="0" i="0" kern="1200" dirty="0">
              <a:solidFill>
                <a:schemeClr val="tx1"/>
              </a:solidFill>
              <a:effectLst/>
              <a:latin typeface="+mn-lt"/>
              <a:ea typeface="+mn-ea"/>
              <a:cs typeface="+mn-cs"/>
            </a:endParaRPr>
          </a:p>
          <a:p>
            <a:pPr marL="0" indent="0">
              <a:buFont typeface="Arial" panose="020B0604020202020204" pitchFamily="34" charset="0"/>
              <a:buNone/>
            </a:pPr>
            <a:r>
              <a:rPr lang="es-AR" sz="1200" b="0" i="0" kern="1200" dirty="0">
                <a:solidFill>
                  <a:schemeClr val="tx1"/>
                </a:solidFill>
                <a:effectLst/>
                <a:latin typeface="+mn-lt"/>
                <a:ea typeface="+mn-ea"/>
                <a:cs typeface="+mn-cs"/>
              </a:rPr>
              <a:t>Los bits de control generados son: (C</a:t>
            </a:r>
            <a:r>
              <a:rPr lang="es-AR" sz="1200" b="0" i="0" kern="1200" baseline="-25000" dirty="0">
                <a:solidFill>
                  <a:schemeClr val="tx1"/>
                </a:solidFill>
                <a:effectLst/>
                <a:latin typeface="+mn-lt"/>
                <a:ea typeface="+mn-ea"/>
                <a:cs typeface="+mn-cs"/>
              </a:rPr>
              <a:t>4</a:t>
            </a:r>
            <a:r>
              <a:rPr lang="es-AR" sz="1200" b="0" i="0" kern="1200" dirty="0">
                <a:solidFill>
                  <a:schemeClr val="tx1"/>
                </a:solidFill>
                <a:effectLst/>
                <a:latin typeface="+mn-lt"/>
                <a:ea typeface="+mn-ea"/>
                <a:cs typeface="+mn-cs"/>
              </a:rPr>
              <a:t> C</a:t>
            </a:r>
            <a:r>
              <a:rPr lang="es-AR" sz="1200" b="0" i="0" kern="1200" baseline="-25000" dirty="0">
                <a:solidFill>
                  <a:schemeClr val="tx1"/>
                </a:solidFill>
                <a:effectLst/>
                <a:latin typeface="+mn-lt"/>
                <a:ea typeface="+mn-ea"/>
                <a:cs typeface="+mn-cs"/>
              </a:rPr>
              <a:t>2</a:t>
            </a:r>
            <a:r>
              <a:rPr lang="es-AR" sz="1200" b="0" i="0" kern="1200" dirty="0">
                <a:solidFill>
                  <a:schemeClr val="tx1"/>
                </a:solidFill>
                <a:effectLst/>
                <a:latin typeface="+mn-lt"/>
                <a:ea typeface="+mn-ea"/>
                <a:cs typeface="+mn-cs"/>
              </a:rPr>
              <a:t> C</a:t>
            </a:r>
            <a:r>
              <a:rPr lang="es-AR" sz="1200" b="0" i="0" kern="1200" baseline="-25000" dirty="0">
                <a:solidFill>
                  <a:schemeClr val="tx1"/>
                </a:solidFill>
                <a:effectLst/>
                <a:latin typeface="+mn-lt"/>
                <a:ea typeface="+mn-ea"/>
                <a:cs typeface="+mn-cs"/>
              </a:rPr>
              <a:t>1</a:t>
            </a:r>
            <a:r>
              <a:rPr lang="es-AR" sz="1200" b="0" i="0" kern="1200" dirty="0">
                <a:solidFill>
                  <a:schemeClr val="tx1"/>
                </a:solidFill>
                <a:effectLst/>
                <a:latin typeface="+mn-lt"/>
                <a:ea typeface="+mn-ea"/>
                <a:cs typeface="+mn-cs"/>
              </a:rPr>
              <a:t>) = (001); en consecuencia el dato a enviar es (D</a:t>
            </a:r>
            <a:r>
              <a:rPr lang="es-AR" sz="1200" b="0" i="0" kern="1200" baseline="-25000" dirty="0">
                <a:solidFill>
                  <a:schemeClr val="tx1"/>
                </a:solidFill>
                <a:effectLst/>
                <a:latin typeface="+mn-lt"/>
                <a:ea typeface="+mn-ea"/>
                <a:cs typeface="+mn-cs"/>
              </a:rPr>
              <a:t>6</a:t>
            </a:r>
            <a:r>
              <a:rPr lang="es-AR" sz="1200" b="0" i="0" kern="1200" dirty="0">
                <a:solidFill>
                  <a:schemeClr val="tx1"/>
                </a:solidFill>
                <a:effectLst/>
                <a:latin typeface="+mn-lt"/>
                <a:ea typeface="+mn-ea"/>
                <a:cs typeface="+mn-cs"/>
              </a:rPr>
              <a:t> D</a:t>
            </a:r>
            <a:r>
              <a:rPr lang="es-AR" sz="1200" b="0" i="0" kern="1200" baseline="-25000" dirty="0">
                <a:solidFill>
                  <a:schemeClr val="tx1"/>
                </a:solidFill>
                <a:effectLst/>
                <a:latin typeface="+mn-lt"/>
                <a:ea typeface="+mn-ea"/>
                <a:cs typeface="+mn-cs"/>
              </a:rPr>
              <a:t>5</a:t>
            </a:r>
            <a:r>
              <a:rPr lang="es-AR" sz="1200" b="0" i="0" kern="1200" dirty="0">
                <a:solidFill>
                  <a:schemeClr val="tx1"/>
                </a:solidFill>
                <a:effectLst/>
                <a:latin typeface="+mn-lt"/>
                <a:ea typeface="+mn-ea"/>
                <a:cs typeface="+mn-cs"/>
              </a:rPr>
              <a:t> D</a:t>
            </a:r>
            <a:r>
              <a:rPr lang="es-AR" sz="1200" b="0" i="0" kern="1200" baseline="-25000" dirty="0">
                <a:solidFill>
                  <a:schemeClr val="tx1"/>
                </a:solidFill>
                <a:effectLst/>
                <a:latin typeface="+mn-lt"/>
                <a:ea typeface="+mn-ea"/>
                <a:cs typeface="+mn-cs"/>
              </a:rPr>
              <a:t>4</a:t>
            </a:r>
            <a:r>
              <a:rPr lang="es-AR" sz="1200" b="0" i="0" kern="1200" dirty="0">
                <a:solidFill>
                  <a:schemeClr val="tx1"/>
                </a:solidFill>
                <a:effectLst/>
                <a:latin typeface="+mn-lt"/>
                <a:ea typeface="+mn-ea"/>
                <a:cs typeface="+mn-cs"/>
              </a:rPr>
              <a:t> D</a:t>
            </a:r>
            <a:r>
              <a:rPr lang="es-AR" sz="1200" b="0" i="0" kern="1200" baseline="-25000" dirty="0">
                <a:solidFill>
                  <a:schemeClr val="tx1"/>
                </a:solidFill>
                <a:effectLst/>
                <a:latin typeface="+mn-lt"/>
                <a:ea typeface="+mn-ea"/>
                <a:cs typeface="+mn-cs"/>
              </a:rPr>
              <a:t>3</a:t>
            </a:r>
            <a:r>
              <a:rPr lang="es-AR" sz="1200" b="0" i="0" kern="1200" dirty="0">
                <a:solidFill>
                  <a:schemeClr val="tx1"/>
                </a:solidFill>
                <a:effectLst/>
                <a:latin typeface="+mn-lt"/>
                <a:ea typeface="+mn-ea"/>
                <a:cs typeface="+mn-cs"/>
              </a:rPr>
              <a:t> D</a:t>
            </a:r>
            <a:r>
              <a:rPr lang="es-AR" sz="1200" b="0" i="0" kern="1200" baseline="-25000" dirty="0">
                <a:solidFill>
                  <a:schemeClr val="tx1"/>
                </a:solidFill>
                <a:effectLst/>
                <a:latin typeface="+mn-lt"/>
                <a:ea typeface="+mn-ea"/>
                <a:cs typeface="+mn-cs"/>
              </a:rPr>
              <a:t>2</a:t>
            </a:r>
            <a:r>
              <a:rPr lang="es-AR" sz="1200" b="0" i="0" kern="1200" dirty="0">
                <a:solidFill>
                  <a:schemeClr val="tx1"/>
                </a:solidFill>
                <a:effectLst/>
                <a:latin typeface="+mn-lt"/>
                <a:ea typeface="+mn-ea"/>
                <a:cs typeface="+mn-cs"/>
              </a:rPr>
              <a:t> D</a:t>
            </a:r>
            <a:r>
              <a:rPr lang="es-AR" sz="1200" b="0" i="0" kern="1200" baseline="-25000" dirty="0">
                <a:solidFill>
                  <a:schemeClr val="tx1"/>
                </a:solidFill>
                <a:effectLst/>
                <a:latin typeface="+mn-lt"/>
                <a:ea typeface="+mn-ea"/>
                <a:cs typeface="+mn-cs"/>
              </a:rPr>
              <a:t>1</a:t>
            </a:r>
            <a:r>
              <a:rPr lang="es-AR" sz="1200" b="0" i="0" kern="1200" dirty="0">
                <a:solidFill>
                  <a:schemeClr val="tx1"/>
                </a:solidFill>
                <a:effectLst/>
                <a:latin typeface="+mn-lt"/>
                <a:ea typeface="+mn-ea"/>
                <a:cs typeface="+mn-cs"/>
              </a:rPr>
              <a:t> D</a:t>
            </a:r>
            <a:r>
              <a:rPr lang="es-AR" sz="1200" b="0" i="0" kern="1200" baseline="-25000" dirty="0">
                <a:solidFill>
                  <a:schemeClr val="tx1"/>
                </a:solidFill>
                <a:effectLst/>
                <a:latin typeface="+mn-lt"/>
                <a:ea typeface="+mn-ea"/>
                <a:cs typeface="+mn-cs"/>
              </a:rPr>
              <a:t>0</a:t>
            </a:r>
            <a:r>
              <a:rPr lang="es-AR" sz="1200" b="0" i="0" kern="1200" dirty="0">
                <a:solidFill>
                  <a:schemeClr val="tx1"/>
                </a:solidFill>
                <a:effectLst/>
                <a:latin typeface="+mn-lt"/>
                <a:ea typeface="+mn-ea"/>
                <a:cs typeface="+mn-cs"/>
              </a:rPr>
              <a:t>) = (I</a:t>
            </a:r>
            <a:r>
              <a:rPr lang="es-AR" sz="1200" b="0" i="0" kern="1200" baseline="-25000" dirty="0">
                <a:solidFill>
                  <a:schemeClr val="tx1"/>
                </a:solidFill>
                <a:effectLst/>
                <a:latin typeface="+mn-lt"/>
                <a:ea typeface="+mn-ea"/>
                <a:cs typeface="+mn-cs"/>
              </a:rPr>
              <a:t>7</a:t>
            </a:r>
            <a:r>
              <a:rPr lang="es-AR" sz="1200" b="0" i="0" kern="1200" dirty="0">
                <a:solidFill>
                  <a:schemeClr val="tx1"/>
                </a:solidFill>
                <a:effectLst/>
                <a:latin typeface="+mn-lt"/>
                <a:ea typeface="+mn-ea"/>
                <a:cs typeface="+mn-cs"/>
              </a:rPr>
              <a:t> I</a:t>
            </a:r>
            <a:r>
              <a:rPr lang="es-AR" sz="1200" b="0" i="0" kern="1200" baseline="-25000" dirty="0">
                <a:solidFill>
                  <a:schemeClr val="tx1"/>
                </a:solidFill>
                <a:effectLst/>
                <a:latin typeface="+mn-lt"/>
                <a:ea typeface="+mn-ea"/>
                <a:cs typeface="+mn-cs"/>
              </a:rPr>
              <a:t>6</a:t>
            </a:r>
            <a:r>
              <a:rPr lang="es-AR" sz="1200" b="0" i="0" kern="1200" dirty="0">
                <a:solidFill>
                  <a:schemeClr val="tx1"/>
                </a:solidFill>
                <a:effectLst/>
                <a:latin typeface="+mn-lt"/>
                <a:ea typeface="+mn-ea"/>
                <a:cs typeface="+mn-cs"/>
              </a:rPr>
              <a:t> I</a:t>
            </a:r>
            <a:r>
              <a:rPr lang="es-AR" sz="1200" b="0" i="0" kern="1200" baseline="-25000" dirty="0">
                <a:solidFill>
                  <a:schemeClr val="tx1"/>
                </a:solidFill>
                <a:effectLst/>
                <a:latin typeface="+mn-lt"/>
                <a:ea typeface="+mn-ea"/>
                <a:cs typeface="+mn-cs"/>
              </a:rPr>
              <a:t>5</a:t>
            </a:r>
            <a:r>
              <a:rPr lang="es-AR" sz="1200" b="0" i="0" kern="1200" dirty="0">
                <a:solidFill>
                  <a:schemeClr val="tx1"/>
                </a:solidFill>
                <a:effectLst/>
                <a:latin typeface="+mn-lt"/>
                <a:ea typeface="+mn-ea"/>
                <a:cs typeface="+mn-cs"/>
              </a:rPr>
              <a:t> C</a:t>
            </a:r>
            <a:r>
              <a:rPr lang="es-AR" sz="1200" b="0" i="0" kern="1200" baseline="-25000" dirty="0">
                <a:solidFill>
                  <a:schemeClr val="tx1"/>
                </a:solidFill>
                <a:effectLst/>
                <a:latin typeface="+mn-lt"/>
                <a:ea typeface="+mn-ea"/>
                <a:cs typeface="+mn-cs"/>
              </a:rPr>
              <a:t>4</a:t>
            </a:r>
            <a:r>
              <a:rPr lang="es-AR" sz="1200" b="0" i="0" kern="1200" dirty="0">
                <a:solidFill>
                  <a:schemeClr val="tx1"/>
                </a:solidFill>
                <a:effectLst/>
                <a:latin typeface="+mn-lt"/>
                <a:ea typeface="+mn-ea"/>
                <a:cs typeface="+mn-cs"/>
              </a:rPr>
              <a:t> I</a:t>
            </a:r>
            <a:r>
              <a:rPr lang="es-AR" sz="1200" b="0" i="0" kern="1200" baseline="-25000" dirty="0">
                <a:solidFill>
                  <a:schemeClr val="tx1"/>
                </a:solidFill>
                <a:effectLst/>
                <a:latin typeface="+mn-lt"/>
                <a:ea typeface="+mn-ea"/>
                <a:cs typeface="+mn-cs"/>
              </a:rPr>
              <a:t>3</a:t>
            </a:r>
            <a:r>
              <a:rPr lang="es-AR" sz="1200" b="0" i="0" kern="1200" dirty="0">
                <a:solidFill>
                  <a:schemeClr val="tx1"/>
                </a:solidFill>
                <a:effectLst/>
                <a:latin typeface="+mn-lt"/>
                <a:ea typeface="+mn-ea"/>
                <a:cs typeface="+mn-cs"/>
              </a:rPr>
              <a:t> C</a:t>
            </a:r>
            <a:r>
              <a:rPr lang="es-AR" sz="1200" b="0" i="0" kern="1200" baseline="-25000" dirty="0">
                <a:solidFill>
                  <a:schemeClr val="tx1"/>
                </a:solidFill>
                <a:effectLst/>
                <a:latin typeface="+mn-lt"/>
                <a:ea typeface="+mn-ea"/>
                <a:cs typeface="+mn-cs"/>
              </a:rPr>
              <a:t>2</a:t>
            </a:r>
            <a:r>
              <a:rPr lang="es-AR" sz="1200" b="0" i="0" kern="1200" dirty="0">
                <a:solidFill>
                  <a:schemeClr val="tx1"/>
                </a:solidFill>
                <a:effectLst/>
                <a:latin typeface="+mn-lt"/>
                <a:ea typeface="+mn-ea"/>
                <a:cs typeface="+mn-cs"/>
              </a:rPr>
              <a:t> C</a:t>
            </a:r>
            <a:r>
              <a:rPr lang="es-AR" sz="1200" b="0" i="0" kern="1200" baseline="-25000" dirty="0">
                <a:solidFill>
                  <a:schemeClr val="tx1"/>
                </a:solidFill>
                <a:effectLst/>
                <a:latin typeface="+mn-lt"/>
                <a:ea typeface="+mn-ea"/>
                <a:cs typeface="+mn-cs"/>
              </a:rPr>
              <a:t>1</a:t>
            </a:r>
            <a:r>
              <a:rPr lang="es-AR" sz="1200" b="0" i="0" kern="1200" dirty="0">
                <a:solidFill>
                  <a:schemeClr val="tx1"/>
                </a:solidFill>
                <a:effectLst/>
                <a:latin typeface="+mn-lt"/>
                <a:ea typeface="+mn-ea"/>
                <a:cs typeface="+mn-cs"/>
              </a:rPr>
              <a:t>) = (1100001). De la misma forma se procede a obtener la codificación de los bits en código Hamming. </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74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kern="1200" dirty="0">
                <a:solidFill>
                  <a:schemeClr val="tx1"/>
                </a:solidFill>
                <a:effectLst/>
                <a:latin typeface="+mn-lt"/>
                <a:ea typeface="+mn-ea"/>
                <a:cs typeface="+mn-cs"/>
              </a:rPr>
              <a:t>En la tabla están representados los 4 bits de información y los tres bits de chequeo del código Hamming de 7 bits. También se puede observar que la mínima distancia, entre dos datos consecutivos, es tres.</a:t>
            </a:r>
            <a:br>
              <a:rPr lang="es-AR" sz="1200" b="0" i="0" kern="1200" dirty="0">
                <a:solidFill>
                  <a:schemeClr val="tx1"/>
                </a:solidFill>
                <a:effectLst/>
                <a:latin typeface="+mn-lt"/>
                <a:ea typeface="+mn-ea"/>
                <a:cs typeface="+mn-cs"/>
              </a:rPr>
            </a:br>
            <a:endParaRPr lang="es-AR"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75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u="sng" kern="1200" dirty="0">
                <a:solidFill>
                  <a:schemeClr val="tx1"/>
                </a:solidFill>
                <a:effectLst/>
                <a:latin typeface="+mn-lt"/>
                <a:ea typeface="+mn-ea"/>
                <a:cs typeface="+mn-cs"/>
              </a:rPr>
              <a:t>Solución (a)</a:t>
            </a:r>
            <a:r>
              <a:rPr lang="es-AR" sz="1200" b="0" i="0" kern="1200" dirty="0">
                <a:solidFill>
                  <a:schemeClr val="tx1"/>
                </a:solidFill>
                <a:effectLst/>
                <a:latin typeface="+mn-lt"/>
                <a:ea typeface="+mn-ea"/>
                <a:cs typeface="+mn-cs"/>
              </a:rPr>
              <a:t>: Para mantener la paridad par en el grupo 2,3,6,7 debe cambiarse el bit de la posición 2 (C</a:t>
            </a:r>
            <a:r>
              <a:rPr lang="es-AR" sz="1200" b="0" i="0" kern="1200" baseline="-25000" dirty="0">
                <a:solidFill>
                  <a:schemeClr val="tx1"/>
                </a:solidFill>
                <a:effectLst/>
                <a:latin typeface="+mn-lt"/>
                <a:ea typeface="+mn-ea"/>
                <a:cs typeface="+mn-cs"/>
              </a:rPr>
              <a:t>2</a:t>
            </a:r>
            <a:r>
              <a:rPr lang="es-AR" sz="1200" b="0" i="0" kern="1200" dirty="0">
                <a:solidFill>
                  <a:schemeClr val="tx1"/>
                </a:solidFill>
                <a:effectLst/>
                <a:latin typeface="+mn-lt"/>
                <a:ea typeface="+mn-ea"/>
                <a:cs typeface="+mn-cs"/>
              </a:rPr>
              <a:t>). El dato corresponde a 1101.</a:t>
            </a:r>
          </a:p>
          <a:p>
            <a:endParaRPr lang="es-AR" sz="1200" b="0" i="0" kern="1200" dirty="0">
              <a:solidFill>
                <a:schemeClr val="tx1"/>
              </a:solidFill>
              <a:effectLst/>
              <a:latin typeface="+mn-lt"/>
              <a:ea typeface="+mn-ea"/>
              <a:cs typeface="+mn-cs"/>
            </a:endParaRPr>
          </a:p>
          <a:p>
            <a:r>
              <a:rPr lang="es-AR" sz="1200" b="0" i="0" u="sng" kern="1200" dirty="0">
                <a:solidFill>
                  <a:schemeClr val="tx1"/>
                </a:solidFill>
                <a:effectLst/>
                <a:latin typeface="+mn-lt"/>
                <a:ea typeface="+mn-ea"/>
                <a:cs typeface="+mn-cs"/>
              </a:rPr>
              <a:t>Solución (b)</a:t>
            </a:r>
            <a:r>
              <a:rPr lang="es-AR" sz="1200" b="0" i="0" kern="1200" dirty="0">
                <a:solidFill>
                  <a:schemeClr val="tx1"/>
                </a:solidFill>
                <a:effectLst/>
                <a:latin typeface="+mn-lt"/>
                <a:ea typeface="+mn-ea"/>
                <a:cs typeface="+mn-cs"/>
              </a:rPr>
              <a:t>: Para mantener la paridad par en los grupos 2,3,6,7 y 4,5,6,7 se debe cambiar el bit de la posición 6 (I</a:t>
            </a:r>
            <a:r>
              <a:rPr lang="es-AR" sz="1200" b="0" i="0" kern="1200" baseline="-25000" dirty="0">
                <a:solidFill>
                  <a:schemeClr val="tx1"/>
                </a:solidFill>
                <a:effectLst/>
                <a:latin typeface="+mn-lt"/>
                <a:ea typeface="+mn-ea"/>
                <a:cs typeface="+mn-cs"/>
              </a:rPr>
              <a:t>6</a:t>
            </a:r>
            <a:r>
              <a:rPr lang="es-AR" sz="1200" b="0" i="0" kern="1200" dirty="0">
                <a:solidFill>
                  <a:schemeClr val="tx1"/>
                </a:solidFill>
                <a:effectLst/>
                <a:latin typeface="+mn-lt"/>
                <a:ea typeface="+mn-ea"/>
                <a:cs typeface="+mn-cs"/>
              </a:rPr>
              <a:t>) para obtener la paridad correcta. El dato es: 1011.</a:t>
            </a:r>
          </a:p>
          <a:p>
            <a:br>
              <a:rPr lang="es-AR" sz="1200" b="0" i="0" kern="1200" dirty="0">
                <a:solidFill>
                  <a:schemeClr val="tx1"/>
                </a:solidFill>
                <a:effectLst/>
                <a:latin typeface="+mn-lt"/>
                <a:ea typeface="+mn-ea"/>
                <a:cs typeface="+mn-cs"/>
              </a:rPr>
            </a:br>
            <a:endParaRPr lang="es-AR"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76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u="sng" kern="1200" dirty="0">
                <a:solidFill>
                  <a:schemeClr val="tx1"/>
                </a:solidFill>
                <a:effectLst/>
                <a:latin typeface="+mn-lt"/>
                <a:ea typeface="+mn-ea"/>
                <a:cs typeface="+mn-cs"/>
              </a:rPr>
              <a:t>Solución (c)</a:t>
            </a:r>
            <a:r>
              <a:rPr lang="es-AR" sz="1200" b="0" i="0" u="none" kern="1200" dirty="0">
                <a:solidFill>
                  <a:schemeClr val="tx1"/>
                </a:solidFill>
                <a:effectLst/>
                <a:latin typeface="+mn-lt"/>
                <a:ea typeface="+mn-ea"/>
                <a:cs typeface="+mn-cs"/>
              </a:rPr>
              <a:t>: En este caso, no hay error en el dato enviado.</a:t>
            </a:r>
          </a:p>
          <a:p>
            <a:endParaRPr lang="es-AR" sz="1200" b="0" i="0" u="sng" kern="1200" dirty="0">
              <a:solidFill>
                <a:schemeClr val="tx1"/>
              </a:solidFill>
              <a:effectLst/>
              <a:latin typeface="+mn-lt"/>
              <a:ea typeface="+mn-ea"/>
              <a:cs typeface="+mn-cs"/>
            </a:endParaRPr>
          </a:p>
          <a:p>
            <a:r>
              <a:rPr lang="es-AR" sz="1200" b="0" i="0" u="sng" kern="1200" dirty="0">
                <a:solidFill>
                  <a:schemeClr val="tx1"/>
                </a:solidFill>
                <a:effectLst/>
                <a:latin typeface="+mn-lt"/>
                <a:ea typeface="+mn-ea"/>
                <a:cs typeface="+mn-cs"/>
              </a:rPr>
              <a:t>Solución (d)</a:t>
            </a:r>
            <a:r>
              <a:rPr lang="es-AR" sz="1200" b="0" i="0" kern="1200" dirty="0">
                <a:solidFill>
                  <a:schemeClr val="tx1"/>
                </a:solidFill>
                <a:effectLst/>
                <a:latin typeface="+mn-lt"/>
                <a:ea typeface="+mn-ea"/>
                <a:cs typeface="+mn-cs"/>
              </a:rPr>
              <a:t>: Para mantener la paridad par en los grupos 4,5,6,7 se debe cambiar el bit de la posición 4 (C</a:t>
            </a:r>
            <a:r>
              <a:rPr lang="es-AR" sz="1200" b="0" i="0" kern="1200" baseline="-25000" dirty="0">
                <a:solidFill>
                  <a:schemeClr val="tx1"/>
                </a:solidFill>
                <a:effectLst/>
                <a:latin typeface="+mn-lt"/>
                <a:ea typeface="+mn-ea"/>
                <a:cs typeface="+mn-cs"/>
              </a:rPr>
              <a:t>4</a:t>
            </a:r>
            <a:r>
              <a:rPr lang="es-AR" sz="1200" b="0" i="0" kern="1200" dirty="0">
                <a:solidFill>
                  <a:schemeClr val="tx1"/>
                </a:solidFill>
                <a:effectLst/>
                <a:latin typeface="+mn-lt"/>
                <a:ea typeface="+mn-ea"/>
                <a:cs typeface="+mn-cs"/>
              </a:rPr>
              <a:t>) para obtener la paridad correcta. El dato es: 1111.</a:t>
            </a:r>
          </a:p>
          <a:p>
            <a:endParaRPr lang="es-AR" sz="1200" b="0" i="0" kern="1200" dirty="0">
              <a:solidFill>
                <a:schemeClr val="tx1"/>
              </a:solidFill>
              <a:effectLst/>
              <a:latin typeface="+mn-lt"/>
              <a:ea typeface="+mn-ea"/>
              <a:cs typeface="+mn-cs"/>
            </a:endParaRPr>
          </a:p>
          <a:p>
            <a:pPr algn="just"/>
            <a:r>
              <a:rPr lang="es-AR" sz="1200" b="0" i="0" kern="1200" dirty="0">
                <a:solidFill>
                  <a:schemeClr val="tx1"/>
                </a:solidFill>
                <a:effectLst/>
                <a:latin typeface="+mn-lt"/>
                <a:ea typeface="+mn-ea"/>
                <a:cs typeface="+mn-cs"/>
              </a:rPr>
              <a:t>Los casos a y d pueden ser aceptados como errores dobles o simple. Sin embargo, al asumir algún cambio en los bits de chequeo implica descartar errores dobles en los bits de información. Debido a esto, en el ejemplo (a) pueden ser considerado los cambios de los bits I</a:t>
            </a:r>
            <a:r>
              <a:rPr lang="es-AR" sz="1200" b="0" i="0" kern="1200" baseline="-25000" dirty="0">
                <a:solidFill>
                  <a:schemeClr val="tx1"/>
                </a:solidFill>
                <a:effectLst/>
                <a:latin typeface="+mn-lt"/>
                <a:ea typeface="+mn-ea"/>
                <a:cs typeface="+mn-cs"/>
              </a:rPr>
              <a:t>7</a:t>
            </a:r>
            <a:r>
              <a:rPr lang="es-AR" sz="1200" b="0" i="0" kern="1200" dirty="0">
                <a:solidFill>
                  <a:schemeClr val="tx1"/>
                </a:solidFill>
                <a:effectLst/>
                <a:latin typeface="+mn-lt"/>
                <a:ea typeface="+mn-ea"/>
                <a:cs typeface="+mn-cs"/>
              </a:rPr>
              <a:t> e I</a:t>
            </a:r>
            <a:r>
              <a:rPr lang="es-AR" sz="1200" b="0" i="0" kern="1200" baseline="-25000" dirty="0">
                <a:solidFill>
                  <a:schemeClr val="tx1"/>
                </a:solidFill>
                <a:effectLst/>
                <a:latin typeface="+mn-lt"/>
                <a:ea typeface="+mn-ea"/>
                <a:cs typeface="+mn-cs"/>
              </a:rPr>
              <a:t>5</a:t>
            </a:r>
            <a:r>
              <a:rPr lang="es-AR" sz="1200" b="0" i="0" kern="1200" dirty="0">
                <a:solidFill>
                  <a:schemeClr val="tx1"/>
                </a:solidFill>
                <a:effectLst/>
                <a:latin typeface="+mn-lt"/>
                <a:ea typeface="+mn-ea"/>
                <a:cs typeface="+mn-cs"/>
              </a:rPr>
              <a:t>. De esta misma forma, en el ejemplo (d), los cambios pueden ocurrir en los bits I</a:t>
            </a:r>
            <a:r>
              <a:rPr lang="es-AR" sz="1200" b="0" i="0" kern="1200" baseline="-25000" dirty="0">
                <a:solidFill>
                  <a:schemeClr val="tx1"/>
                </a:solidFill>
                <a:effectLst/>
                <a:latin typeface="+mn-lt"/>
                <a:ea typeface="+mn-ea"/>
                <a:cs typeface="+mn-cs"/>
              </a:rPr>
              <a:t>7</a:t>
            </a:r>
            <a:r>
              <a:rPr lang="es-AR" sz="1200" b="0" i="0" kern="1200" dirty="0">
                <a:solidFill>
                  <a:schemeClr val="tx1"/>
                </a:solidFill>
                <a:effectLst/>
                <a:latin typeface="+mn-lt"/>
                <a:ea typeface="+mn-ea"/>
                <a:cs typeface="+mn-cs"/>
              </a:rPr>
              <a:t> e I</a:t>
            </a:r>
            <a:r>
              <a:rPr lang="es-AR" sz="1200" b="0" i="0" kern="1200" baseline="-25000" dirty="0">
                <a:solidFill>
                  <a:schemeClr val="tx1"/>
                </a:solidFill>
                <a:effectLst/>
                <a:latin typeface="+mn-lt"/>
                <a:ea typeface="+mn-ea"/>
                <a:cs typeface="+mn-cs"/>
              </a:rPr>
              <a:t>3</a:t>
            </a:r>
            <a:r>
              <a:rPr lang="es-AR" sz="1200" b="0" i="0" kern="1200" dirty="0">
                <a:solidFill>
                  <a:schemeClr val="tx1"/>
                </a:solidFill>
                <a:effectLst/>
                <a:latin typeface="+mn-lt"/>
                <a:ea typeface="+mn-ea"/>
                <a:cs typeface="+mn-cs"/>
              </a:rPr>
              <a:t>. Los cambios dobles (distancia dos) no pueden ser corregidos con el código Hamming de 7 bits, sin embargo, para resolver esto es necesario el código Hamming de 8 bits.</a:t>
            </a:r>
          </a:p>
          <a:p>
            <a:pPr algn="just"/>
            <a:br>
              <a:rPr lang="es-AR" sz="1200" b="0" i="0" kern="1200" dirty="0">
                <a:solidFill>
                  <a:schemeClr val="tx1"/>
                </a:solidFill>
                <a:effectLst/>
                <a:latin typeface="+mn-lt"/>
                <a:ea typeface="+mn-ea"/>
                <a:cs typeface="+mn-cs"/>
              </a:rPr>
            </a:br>
            <a:endParaRPr lang="es-AR"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77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1" u="sng" kern="1200" dirty="0">
                <a:solidFill>
                  <a:schemeClr val="tx1"/>
                </a:solidFill>
                <a:effectLst/>
                <a:latin typeface="+mn-lt"/>
                <a:ea typeface="+mn-ea"/>
                <a:cs typeface="+mn-cs"/>
              </a:rPr>
              <a:t>Checksum </a:t>
            </a:r>
            <a:br>
              <a:rPr lang="es-AR" sz="1200" b="0" i="0" kern="1200" dirty="0">
                <a:solidFill>
                  <a:schemeClr val="tx1"/>
                </a:solidFill>
                <a:effectLst/>
                <a:latin typeface="+mn-lt"/>
                <a:ea typeface="+mn-ea"/>
                <a:cs typeface="+mn-cs"/>
              </a:rPr>
            </a:br>
            <a:r>
              <a:rPr lang="es-AR" sz="1200" b="0" i="0" kern="1200" dirty="0">
                <a:solidFill>
                  <a:schemeClr val="tx1"/>
                </a:solidFill>
                <a:effectLst/>
                <a:latin typeface="+mn-lt"/>
                <a:ea typeface="+mn-ea"/>
                <a:cs typeface="+mn-cs"/>
              </a:rPr>
              <a:t>El "Checksum" se calcula como la suma módulo 256 del total de caracteres a enviar (es decir que no se tiene en cuenta el carry producido). Este método consiste, en enviar el resultado del cálculo como un carácter adicional. Este código puede verse como una variedad de VRL.  Los  métodos descriptos tienen el inconveniente de detectar únicamente un error simple, ya que si se genera un error doble éstos no lo detectan</a:t>
            </a:r>
          </a:p>
          <a:p>
            <a:endParaRPr lang="es-AR" sz="1200" b="0" i="0" kern="1200" dirty="0">
              <a:solidFill>
                <a:schemeClr val="tx1"/>
              </a:solidFill>
              <a:effectLst/>
              <a:latin typeface="+mn-lt"/>
              <a:ea typeface="+mn-ea"/>
              <a:cs typeface="+mn-cs"/>
            </a:endParaRPr>
          </a:p>
          <a:p>
            <a:r>
              <a:rPr lang="es-AR" sz="1200" b="0" i="1" u="sng" kern="1200" dirty="0">
                <a:solidFill>
                  <a:schemeClr val="tx1"/>
                </a:solidFill>
                <a:effectLst/>
                <a:latin typeface="+mn-lt"/>
                <a:ea typeface="+mn-ea"/>
                <a:cs typeface="+mn-cs"/>
              </a:rPr>
              <a:t>Chequeo de Redundancia Cíclica (CRC) </a:t>
            </a:r>
            <a:br>
              <a:rPr lang="es-AR" sz="1200" b="0" i="0" kern="1200" dirty="0">
                <a:solidFill>
                  <a:schemeClr val="tx1"/>
                </a:solidFill>
                <a:effectLst/>
                <a:latin typeface="+mn-lt"/>
                <a:ea typeface="+mn-ea"/>
                <a:cs typeface="+mn-cs"/>
              </a:rPr>
            </a:br>
            <a:r>
              <a:rPr lang="es-AR" sz="1200" b="0" i="0" kern="1200" dirty="0">
                <a:solidFill>
                  <a:schemeClr val="tx1"/>
                </a:solidFill>
                <a:effectLst/>
                <a:latin typeface="+mn-lt"/>
                <a:ea typeface="+mn-ea"/>
                <a:cs typeface="+mn-cs"/>
              </a:rPr>
              <a:t>No permite la corrección de errores. En este método, se envía uno o más caracteres adicionales de redundancia denominados FCS (“</a:t>
            </a:r>
            <a:r>
              <a:rPr lang="es-AR" sz="1200" b="0" i="1" kern="1200" dirty="0">
                <a:solidFill>
                  <a:schemeClr val="tx1"/>
                </a:solidFill>
                <a:effectLst/>
                <a:latin typeface="+mn-lt"/>
                <a:ea typeface="+mn-ea"/>
                <a:cs typeface="+mn-cs"/>
              </a:rPr>
              <a:t>Frame Check Sequence</a:t>
            </a:r>
            <a:r>
              <a:rPr lang="es-AR" sz="1200" b="0" i="0" kern="1200" dirty="0">
                <a:solidFill>
                  <a:schemeClr val="tx1"/>
                </a:solidFill>
                <a:effectLst/>
                <a:latin typeface="+mn-lt"/>
                <a:ea typeface="+mn-ea"/>
                <a:cs typeface="+mn-cs"/>
              </a:rPr>
              <a:t>") o BCC (“</a:t>
            </a:r>
            <a:r>
              <a:rPr lang="es-AR" sz="1200" b="0" i="1" kern="1200" dirty="0">
                <a:solidFill>
                  <a:schemeClr val="tx1"/>
                </a:solidFill>
                <a:effectLst/>
                <a:latin typeface="+mn-lt"/>
                <a:ea typeface="+mn-ea"/>
                <a:cs typeface="+mn-cs"/>
              </a:rPr>
              <a:t>Block Check Caracter</a:t>
            </a:r>
            <a:r>
              <a:rPr lang="es-AR" sz="1200" b="0" i="0" kern="1200" dirty="0">
                <a:solidFill>
                  <a:schemeClr val="tx1"/>
                </a:solidFill>
                <a:effectLst/>
                <a:latin typeface="+mn-lt"/>
                <a:ea typeface="+mn-ea"/>
                <a:cs typeface="+mn-cs"/>
              </a:rPr>
              <a:t>"), que difieren fundamentalmente en la forma de calcularlo. </a:t>
            </a:r>
          </a:p>
          <a:p>
            <a:r>
              <a:rPr lang="es-AR" sz="1200" b="0" i="0" kern="1200" dirty="0">
                <a:solidFill>
                  <a:schemeClr val="tx1"/>
                </a:solidFill>
                <a:effectLst/>
                <a:latin typeface="+mn-lt"/>
                <a:ea typeface="+mn-ea"/>
                <a:cs typeface="+mn-cs"/>
              </a:rPr>
              <a:t>El CRC consiste en considerar a los bits a ser transmitidos como un polinomio en x (para n bits el orden es n-1) tal que la presencia de un término significa un "1", y la ausencia, un "0". Con respecto al receptor, éste se implementa  realizando la división de la información  recibida por el mismo polinomio  generador  que  el transmisor. Si el resto de la división es 0, entonces la información se recibió sin  error, en caso contrario se asumirá que hubo  un  error en la transmisión. </a:t>
            </a:r>
          </a:p>
          <a:p>
            <a:r>
              <a:rPr lang="es-AR" sz="1200" b="0" i="0" kern="1200" dirty="0">
                <a:solidFill>
                  <a:schemeClr val="tx1"/>
                </a:solidFill>
                <a:effectLst/>
                <a:latin typeface="+mn-lt"/>
                <a:ea typeface="+mn-ea"/>
                <a:cs typeface="+mn-cs"/>
              </a:rPr>
              <a:t>El efecto general que se observa en el chequeo por medio del CRC, es que cualquier bit se refleja en varios bits por un tiempo  considerable después que éste fue transmitido.  Esto es muy importante, ya que se  ha comprobado que la mayoría de los problemas de errores en comunicación de datos se producen en pequeños grupos de bits ("</a:t>
            </a:r>
            <a:r>
              <a:rPr lang="es-AR" sz="1200" b="0" i="1" kern="1200" dirty="0">
                <a:solidFill>
                  <a:schemeClr val="tx1"/>
                </a:solidFill>
                <a:effectLst/>
                <a:latin typeface="+mn-lt"/>
                <a:ea typeface="+mn-ea"/>
                <a:cs typeface="+mn-cs"/>
              </a:rPr>
              <a:t>burst</a:t>
            </a:r>
            <a:r>
              <a:rPr lang="es-AR" sz="1200" b="0" i="0" kern="1200" dirty="0">
                <a:solidFill>
                  <a:schemeClr val="tx1"/>
                </a:solidFill>
                <a:effectLst/>
                <a:latin typeface="+mn-lt"/>
                <a:ea typeface="+mn-ea"/>
                <a:cs typeface="+mn-cs"/>
              </a:rPr>
              <a:t>").</a:t>
            </a:r>
          </a:p>
          <a:p>
            <a:r>
              <a:rPr lang="es-AR" sz="1200" b="0" i="0" kern="1200" dirty="0">
                <a:solidFill>
                  <a:schemeClr val="tx1"/>
                </a:solidFill>
                <a:effectLst/>
                <a:latin typeface="+mn-lt"/>
                <a:ea typeface="+mn-ea"/>
                <a:cs typeface="+mn-cs"/>
              </a:rPr>
              <a:t>Características más significativas del CRC: </a:t>
            </a:r>
          </a:p>
          <a:p>
            <a:pPr marL="171450" indent="-171450">
              <a:buFont typeface="Arial" panose="020B0604020202020204" pitchFamily="34" charset="0"/>
              <a:buChar char="•"/>
            </a:pPr>
            <a:r>
              <a:rPr lang="es-AR" sz="1200" b="0" i="0" kern="1200" dirty="0">
                <a:solidFill>
                  <a:schemeClr val="tx1"/>
                </a:solidFill>
                <a:effectLst/>
                <a:latin typeface="+mn-lt"/>
                <a:ea typeface="+mn-ea"/>
                <a:cs typeface="+mn-cs"/>
              </a:rPr>
              <a:t>Detecta todos los errores de 1 y 2 bits (errores simples y dobles). </a:t>
            </a:r>
          </a:p>
          <a:p>
            <a:pPr marL="171450" indent="-171450">
              <a:buFont typeface="Arial" panose="020B0604020202020204" pitchFamily="34" charset="0"/>
              <a:buChar char="•"/>
            </a:pPr>
            <a:r>
              <a:rPr lang="es-AR" sz="1200" b="0" i="0" kern="1200" dirty="0">
                <a:solidFill>
                  <a:schemeClr val="tx1"/>
                </a:solidFill>
                <a:effectLst/>
                <a:latin typeface="+mn-lt"/>
                <a:ea typeface="+mn-ea"/>
                <a:cs typeface="+mn-cs"/>
              </a:rPr>
              <a:t>Detecta todos los errores de un “Burst” menor que el grado de P(x) </a:t>
            </a:r>
          </a:p>
          <a:p>
            <a:pPr marL="171450" indent="-171450">
              <a:buFont typeface="Arial" panose="020B0604020202020204" pitchFamily="34" charset="0"/>
              <a:buChar char="•"/>
            </a:pPr>
            <a:r>
              <a:rPr lang="es-AR" sz="1200" b="0" i="0" kern="1200" dirty="0">
                <a:solidFill>
                  <a:schemeClr val="tx1"/>
                </a:solidFill>
                <a:effectLst/>
                <a:latin typeface="+mn-lt"/>
                <a:ea typeface="+mn-ea"/>
                <a:cs typeface="+mn-cs"/>
              </a:rPr>
              <a:t>Detecta el 99 % de los errores de un “Burst” mayor que el grado de P(x) </a:t>
            </a:r>
          </a:p>
          <a:p>
            <a:endParaRPr lang="es-AR" sz="1200" b="0" i="0" kern="1200" dirty="0">
              <a:solidFill>
                <a:schemeClr val="tx1"/>
              </a:solidFill>
              <a:effectLst/>
              <a:latin typeface="+mn-lt"/>
              <a:ea typeface="+mn-ea"/>
              <a:cs typeface="+mn-cs"/>
            </a:endParaRPr>
          </a:p>
          <a:p>
            <a:pPr marL="0" indent="0" algn="l">
              <a:buFont typeface="+mj-lt"/>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78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kern="1200" dirty="0">
                <a:solidFill>
                  <a:schemeClr val="tx1"/>
                </a:solidFill>
                <a:effectLst/>
                <a:latin typeface="+mn-lt"/>
                <a:ea typeface="+mn-ea"/>
                <a:cs typeface="+mn-cs"/>
              </a:rPr>
              <a:t>Este sistema consta de 16 símbolos donde desde el 0 hasta el 9 son números y del 10 hasta el 15 son letras.</a:t>
            </a:r>
          </a:p>
          <a:p>
            <a:endParaRPr lang="es-AR" sz="1200" b="0" i="0" kern="1200" dirty="0">
              <a:solidFill>
                <a:schemeClr val="tx1"/>
              </a:solidFill>
              <a:effectLst/>
              <a:latin typeface="+mn-lt"/>
              <a:ea typeface="+mn-ea"/>
              <a:cs typeface="+mn-cs"/>
            </a:endParaRPr>
          </a:p>
          <a:p>
            <a:r>
              <a:rPr lang="es-AR" sz="1200" b="0" i="0" kern="1200" dirty="0">
                <a:solidFill>
                  <a:schemeClr val="tx1"/>
                </a:solidFill>
                <a:effectLst/>
                <a:latin typeface="+mn-lt"/>
                <a:ea typeface="+mn-ea"/>
                <a:cs typeface="+mn-cs"/>
              </a:rPr>
              <a:t>La ventaja principal de este sistema de numeración es que se utiliza para convertir directamente números binarios de 4 bits. En donde un solo dígito hexadecimal puede representar 4 números binarios o 4 bits</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kern="1200" dirty="0">
                <a:solidFill>
                  <a:schemeClr val="tx1"/>
                </a:solidFill>
                <a:effectLst/>
                <a:latin typeface="+mn-lt"/>
                <a:ea typeface="+mn-ea"/>
                <a:cs typeface="+mn-cs"/>
              </a:rPr>
              <a:t>Este es un sistema que nos permite representar números binarios de forma negativa, en donde el MSB (Bit mas Significativo) es el bit del signo.</a:t>
            </a:r>
            <a:br>
              <a:rPr lang="es-AR" dirty="0"/>
            </a:br>
            <a:br>
              <a:rPr lang="es-AR" dirty="0"/>
            </a:br>
            <a:r>
              <a:rPr lang="es-AR" sz="1200" b="0" i="0" kern="1200" dirty="0">
                <a:solidFill>
                  <a:schemeClr val="tx1"/>
                </a:solidFill>
                <a:effectLst/>
                <a:latin typeface="+mn-lt"/>
                <a:ea typeface="+mn-ea"/>
                <a:cs typeface="+mn-cs"/>
              </a:rPr>
              <a:t>Si este bit es 0 entonces el numero binario es positivo (+), si el bit del signo es 1, entonces el numero es negativo(-) los siete bits restantes del registro representan la magnitud del numero 1010110. Este tipo de numeración es bastante utilizado en los microprocesadores, ya que estos manejan tanto números positivos como números negativos.</a:t>
            </a:r>
          </a:p>
          <a:p>
            <a:endParaRPr lang="es-AR" sz="1200" b="0" i="0" kern="1200" dirty="0">
              <a:solidFill>
                <a:schemeClr val="tx1"/>
              </a:solidFill>
              <a:effectLst/>
              <a:latin typeface="+mn-lt"/>
              <a:ea typeface="+mn-ea"/>
              <a:cs typeface="+mn-cs"/>
            </a:endParaRPr>
          </a:p>
          <a:p>
            <a:r>
              <a:rPr lang="es-AR" sz="1200" b="0" i="0" u="sng" kern="1200" dirty="0">
                <a:solidFill>
                  <a:schemeClr val="tx1"/>
                </a:solidFill>
                <a:effectLst/>
                <a:latin typeface="+mn-lt"/>
                <a:ea typeface="+mn-ea"/>
                <a:cs typeface="+mn-cs"/>
              </a:rPr>
              <a:t>Complemento a 1</a:t>
            </a:r>
            <a:r>
              <a:rPr lang="es-AR" sz="1200" b="0" i="0" kern="1200" dirty="0">
                <a:solidFill>
                  <a:schemeClr val="tx1"/>
                </a:solidFill>
                <a:effectLst/>
                <a:latin typeface="+mn-lt"/>
                <a:ea typeface="+mn-ea"/>
                <a:cs typeface="+mn-cs"/>
              </a:rPr>
              <a:t>: El complemento a 1 de un numero binario se obtiene cambiando cada 0 por 1 y viceversa. En otras palabras, se cambia cada bit del numero por su complemento.</a:t>
            </a:r>
          </a:p>
          <a:p>
            <a:r>
              <a:rPr lang="es-AR" sz="1200" b="0" i="0" u="sng" kern="1200" dirty="0">
                <a:solidFill>
                  <a:schemeClr val="tx1"/>
                </a:solidFill>
                <a:effectLst/>
                <a:latin typeface="+mn-lt"/>
                <a:ea typeface="+mn-ea"/>
                <a:cs typeface="+mn-cs"/>
              </a:rPr>
              <a:t>Complemento a 2</a:t>
            </a:r>
            <a:r>
              <a:rPr lang="es-AR" sz="1200" b="0" i="0" kern="1200" dirty="0">
                <a:solidFill>
                  <a:schemeClr val="tx1"/>
                </a:solidFill>
                <a:effectLst/>
                <a:latin typeface="+mn-lt"/>
                <a:ea typeface="+mn-ea"/>
                <a:cs typeface="+mn-cs"/>
              </a:rPr>
              <a:t>: El complemento a 2 de un numero binario se obtiene tomando el complemento a 1, y sumándole 1 al bit menos significativo.</a:t>
            </a:r>
          </a:p>
          <a:p>
            <a:endParaRPr lang="es-AR" sz="1200" b="0" i="0" kern="1200" dirty="0">
              <a:solidFill>
                <a:schemeClr val="tx1"/>
              </a:solidFill>
              <a:effectLst/>
              <a:latin typeface="+mn-lt"/>
              <a:ea typeface="+mn-ea"/>
              <a:cs typeface="+mn-cs"/>
            </a:endParaRPr>
          </a:p>
          <a:p>
            <a:r>
              <a:rPr lang="es-AR" sz="1200" b="0" i="0" kern="1200" dirty="0">
                <a:solidFill>
                  <a:schemeClr val="tx1"/>
                </a:solidFill>
                <a:effectLst/>
                <a:latin typeface="+mn-lt"/>
                <a:ea typeface="+mn-ea"/>
                <a:cs typeface="+mn-cs"/>
              </a:rPr>
              <a:t>Cuando se agrega el bit de signo 1 al MSB, el numero complemento a 2 con signo se convierte en 10111 y es el numero equivalente al - 9</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9</a:t>
            </a:fld>
            <a:endParaRPr lang="es-AR" dirty="0"/>
          </a:p>
        </p:txBody>
      </p:sp>
    </p:spTree>
    <p:extLst>
      <p:ext uri="{BB962C8B-B14F-4D97-AF65-F5344CB8AC3E}">
        <p14:creationId xmlns:p14="http://schemas.microsoft.com/office/powerpoint/2010/main" val="40328553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7A847CFC-816F-41D0-AAC0-9BF4FEBC753E}" type="datetimeFigureOut">
              <a:rPr lang="es-ES" smtClean="0"/>
              <a:t>09/09/2022</a:t>
            </a:fld>
            <a:endParaRPr lang="es-ES" dirty="0"/>
          </a:p>
        </p:txBody>
      </p:sp>
      <p:sp>
        <p:nvSpPr>
          <p:cNvPr id="5" name="Footer Placeholder 4"/>
          <p:cNvSpPr>
            <a:spLocks noGrp="1"/>
          </p:cNvSpPr>
          <p:nvPr>
            <p:ph type="ftr" sz="quarter" idx="11"/>
          </p:nvPr>
        </p:nvSpPr>
        <p:spPr>
          <a:xfrm>
            <a:off x="1900237" y="5410202"/>
            <a:ext cx="3843665" cy="365125"/>
          </a:xfrm>
        </p:spPr>
        <p:txBody>
          <a:bodyPr/>
          <a:lstStyle/>
          <a:p>
            <a:endParaRPr lang="es-ES" dirty="0"/>
          </a:p>
        </p:txBody>
      </p:sp>
      <p:sp>
        <p:nvSpPr>
          <p:cNvPr id="6" name="Slide Number Placeholder 5"/>
          <p:cNvSpPr>
            <a:spLocks noGrp="1"/>
          </p:cNvSpPr>
          <p:nvPr>
            <p:ph type="sldNum" sz="quarter" idx="12"/>
          </p:nvPr>
        </p:nvSpPr>
        <p:spPr>
          <a:xfrm>
            <a:off x="7915603" y="5410200"/>
            <a:ext cx="578317" cy="365125"/>
          </a:xfrm>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174749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t>09/09/2022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2973380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t>09/09/2022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617178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t>09/09/2022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25991811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t>09/09/2022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10176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7A847CFC-816F-41D0-AAC0-9BF4FEBC753E}" type="datetimeFigureOut">
              <a:rPr lang="es-ES" smtClean="0"/>
              <a:t>09/09/2022</a:t>
            </a:fld>
            <a:endParaRPr lang="es-ES" dirty="0"/>
          </a:p>
        </p:txBody>
      </p:sp>
      <p:sp>
        <p:nvSpPr>
          <p:cNvPr id="4" name="Footer Placeholder 3"/>
          <p:cNvSpPr>
            <a:spLocks noGrp="1"/>
          </p:cNvSpPr>
          <p:nvPr>
            <p:ph type="ftr" sz="quarter" idx="11"/>
          </p:nvPr>
        </p:nvSpPr>
        <p:spPr/>
        <p:txBody>
          <a:bodyPr/>
          <a:lstStyle/>
          <a:p>
            <a:endParaRPr lang="es-ES" dirty="0"/>
          </a:p>
        </p:txBody>
      </p:sp>
      <p:sp>
        <p:nvSpPr>
          <p:cNvPr id="5" name="Slide Number Placeholder 4"/>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784456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7A847CFC-816F-41D0-AAC0-9BF4FEBC753E}" type="datetimeFigureOut">
              <a:rPr lang="es-ES" smtClean="0"/>
              <a:t>09/09/2022</a:t>
            </a:fld>
            <a:endParaRPr lang="es-ES" dirty="0"/>
          </a:p>
        </p:txBody>
      </p:sp>
      <p:sp>
        <p:nvSpPr>
          <p:cNvPr id="4" name="Footer Placeholder 3"/>
          <p:cNvSpPr>
            <a:spLocks noGrp="1"/>
          </p:cNvSpPr>
          <p:nvPr>
            <p:ph type="ftr" sz="quarter" idx="11"/>
          </p:nvPr>
        </p:nvSpPr>
        <p:spPr/>
        <p:txBody>
          <a:bodyPr/>
          <a:lstStyle>
            <a:lvl1pPr>
              <a:defRPr cap="all" baseline="0"/>
            </a:lvl1pPr>
          </a:lstStyle>
          <a:p>
            <a:endParaRPr lang="es-ES" dirty="0"/>
          </a:p>
        </p:txBody>
      </p:sp>
      <p:sp>
        <p:nvSpPr>
          <p:cNvPr id="5" name="Slide Number Placeholder 4"/>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7980156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A847CFC-816F-41D0-AAC0-9BF4FEBC753E}" type="datetimeFigureOut">
              <a:rPr lang="es-ES" smtClean="0"/>
              <a:t>09/09/2022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1921713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A847CFC-816F-41D0-AAC0-9BF4FEBC753E}" type="datetimeFigureOut">
              <a:rPr lang="es-ES" smtClean="0"/>
              <a:t>09/09/2022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1878700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s-ES"/>
              <a:t>Haga clic para modificar el estilo de título del patrón</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7A847CFC-816F-41D0-AAC0-9BF4FEBC753E}" type="datetimeFigureOut">
              <a:rPr lang="es-ES" smtClean="0"/>
              <a:t>09/09/2022</a:t>
            </a:fld>
            <a:endParaRPr lang="es-ES" dirty="0"/>
          </a:p>
        </p:txBody>
      </p:sp>
      <p:sp>
        <p:nvSpPr>
          <p:cNvPr id="50" name="Footer Placeholder 4"/>
          <p:cNvSpPr>
            <a:spLocks noGrp="1"/>
          </p:cNvSpPr>
          <p:nvPr>
            <p:ph type="ftr" sz="quarter" idx="11"/>
          </p:nvPr>
        </p:nvSpPr>
        <p:spPr>
          <a:xfrm>
            <a:off x="856059" y="5883276"/>
            <a:ext cx="4679482" cy="365125"/>
          </a:xfrm>
        </p:spPr>
        <p:txBody>
          <a:bodyPr/>
          <a:lstStyle/>
          <a:p>
            <a:endParaRPr lang="es-ES" dirty="0"/>
          </a:p>
        </p:txBody>
      </p:sp>
      <p:sp>
        <p:nvSpPr>
          <p:cNvPr id="51" name="Slide Number Placeholder 5"/>
          <p:cNvSpPr>
            <a:spLocks noGrp="1"/>
          </p:cNvSpPr>
          <p:nvPr>
            <p:ph type="sldNum" sz="quarter" idx="12"/>
          </p:nvPr>
        </p:nvSpPr>
        <p:spPr>
          <a:xfrm>
            <a:off x="7707241" y="5883275"/>
            <a:ext cx="578317" cy="365125"/>
          </a:xfrm>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4185737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A847CFC-816F-41D0-AAC0-9BF4FEBC753E}" type="datetimeFigureOut">
              <a:rPr lang="es-ES" smtClean="0"/>
              <a:t>09/09/2022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3322869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A847CFC-816F-41D0-AAC0-9BF4FEBC753E}" type="datetimeFigureOut">
              <a:rPr lang="es-ES" smtClean="0"/>
              <a:t>09/09/2022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368066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56058" y="3073398"/>
            <a:ext cx="3658793"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629150" y="3073398"/>
            <a:ext cx="3656408"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A847CFC-816F-41D0-AAC0-9BF4FEBC753E}" type="datetimeFigureOut">
              <a:rPr lang="es-ES" smtClean="0"/>
              <a:t>09/09/2022</a:t>
            </a:fld>
            <a:endParaRPr lang="es-ES" dirty="0"/>
          </a:p>
        </p:txBody>
      </p:sp>
      <p:sp>
        <p:nvSpPr>
          <p:cNvPr id="8" name="Footer Placeholder 7"/>
          <p:cNvSpPr>
            <a:spLocks noGrp="1"/>
          </p:cNvSpPr>
          <p:nvPr>
            <p:ph type="ftr" sz="quarter" idx="11"/>
          </p:nvPr>
        </p:nvSpPr>
        <p:spPr/>
        <p:txBody>
          <a:bodyPr/>
          <a:lstStyle/>
          <a:p>
            <a:endParaRPr lang="es-ES" dirty="0"/>
          </a:p>
        </p:txBody>
      </p:sp>
      <p:sp>
        <p:nvSpPr>
          <p:cNvPr id="9" name="Slide Number Placeholder 8"/>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2816850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A847CFC-816F-41D0-AAC0-9BF4FEBC753E}" type="datetimeFigureOut">
              <a:rPr lang="es-ES" smtClean="0"/>
              <a:t>09/09/2022</a:t>
            </a:fld>
            <a:endParaRPr lang="es-ES" dirty="0"/>
          </a:p>
        </p:txBody>
      </p:sp>
      <p:sp>
        <p:nvSpPr>
          <p:cNvPr id="4" name="Footer Placeholder 3"/>
          <p:cNvSpPr>
            <a:spLocks noGrp="1"/>
          </p:cNvSpPr>
          <p:nvPr>
            <p:ph type="ftr" sz="quarter" idx="11"/>
          </p:nvPr>
        </p:nvSpPr>
        <p:spPr/>
        <p:txBody>
          <a:bodyPr/>
          <a:lstStyle/>
          <a:p>
            <a:endParaRPr lang="es-ES" dirty="0"/>
          </a:p>
        </p:txBody>
      </p:sp>
      <p:sp>
        <p:nvSpPr>
          <p:cNvPr id="5" name="Slide Number Placeholder 4"/>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263366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847CFC-816F-41D0-AAC0-9BF4FEBC753E}" type="datetimeFigureOut">
              <a:rPr lang="es-ES" smtClean="0"/>
              <a:t>09/09/2022</a:t>
            </a:fld>
            <a:endParaRPr lang="es-ES" dirty="0"/>
          </a:p>
        </p:txBody>
      </p:sp>
      <p:sp>
        <p:nvSpPr>
          <p:cNvPr id="3" name="Footer Placeholder 2"/>
          <p:cNvSpPr>
            <a:spLocks noGrp="1"/>
          </p:cNvSpPr>
          <p:nvPr>
            <p:ph type="ftr" sz="quarter" idx="11"/>
          </p:nvPr>
        </p:nvSpPr>
        <p:spPr/>
        <p:txBody>
          <a:bodyPr/>
          <a:lstStyle/>
          <a:p>
            <a:endParaRPr lang="es-ES" dirty="0"/>
          </a:p>
        </p:txBody>
      </p:sp>
      <p:sp>
        <p:nvSpPr>
          <p:cNvPr id="4" name="Slide Number Placeholder 3"/>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3592593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t>09/09/2022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2916321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t>09/09/2022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3007155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A847CFC-816F-41D0-AAC0-9BF4FEBC753E}" type="datetimeFigureOut">
              <a:rPr lang="es-ES" smtClean="0"/>
              <a:t>09/09/2022</a:t>
            </a:fld>
            <a:endParaRPr lang="es-ES" dirty="0"/>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s-ES" dirty="0"/>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32FADFE-3B8F-471C-ABF0-DBC7717ECBBC}" type="slidenum">
              <a:rPr lang="es-ES" smtClean="0"/>
              <a:t>‹Nº›</a:t>
            </a:fld>
            <a:endParaRPr lang="es-ES" dirty="0"/>
          </a:p>
        </p:txBody>
      </p:sp>
    </p:spTree>
    <p:extLst>
      <p:ext uri="{BB962C8B-B14F-4D97-AF65-F5344CB8AC3E}">
        <p14:creationId xmlns:p14="http://schemas.microsoft.com/office/powerpoint/2010/main" val="156801449"/>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ctrTitle"/>
          </p:nvPr>
        </p:nvSpPr>
        <p:spPr/>
        <p:txBody>
          <a:bodyPr/>
          <a:lstStyle/>
          <a:p>
            <a:r>
              <a:rPr lang="es-AR" dirty="0"/>
              <a:t>UNIDAD 1</a:t>
            </a:r>
          </a:p>
        </p:txBody>
      </p:sp>
      <p:sp>
        <p:nvSpPr>
          <p:cNvPr id="5" name="4 Subtítulo"/>
          <p:cNvSpPr>
            <a:spLocks noGrp="1"/>
          </p:cNvSpPr>
          <p:nvPr>
            <p:ph type="subTitle" idx="1"/>
          </p:nvPr>
        </p:nvSpPr>
        <p:spPr/>
        <p:txBody>
          <a:bodyPr/>
          <a:lstStyle/>
          <a:p>
            <a:r>
              <a:rPr lang="es-AR" dirty="0"/>
              <a:t>Representación de Datos</a:t>
            </a:r>
          </a:p>
        </p:txBody>
      </p:sp>
    </p:spTree>
    <p:extLst>
      <p:ext uri="{BB962C8B-B14F-4D97-AF65-F5344CB8AC3E}">
        <p14:creationId xmlns:p14="http://schemas.microsoft.com/office/powerpoint/2010/main" val="4250523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0633" t="42930" r="35207" b="33003"/>
          <a:stretch/>
        </p:blipFill>
        <p:spPr bwMode="auto">
          <a:xfrm>
            <a:off x="2771800" y="3212976"/>
            <a:ext cx="3168352" cy="30275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2 Título"/>
          <p:cNvSpPr>
            <a:spLocks noGrp="1"/>
          </p:cNvSpPr>
          <p:nvPr>
            <p:ph type="title"/>
          </p:nvPr>
        </p:nvSpPr>
        <p:spPr>
          <a:xfrm>
            <a:off x="457200" y="106312"/>
            <a:ext cx="8229600" cy="1252728"/>
          </a:xfrm>
        </p:spPr>
        <p:txBody>
          <a:bodyPr>
            <a:normAutofit/>
          </a:bodyPr>
          <a:lstStyle/>
          <a:p>
            <a:r>
              <a:rPr lang="es-AR" dirty="0"/>
              <a:t>Sistemas de Numeración - Conversión</a:t>
            </a:r>
          </a:p>
        </p:txBody>
      </p:sp>
      <p:sp>
        <p:nvSpPr>
          <p:cNvPr id="9" name="8 CuadroTexto"/>
          <p:cNvSpPr txBox="1"/>
          <p:nvPr/>
        </p:nvSpPr>
        <p:spPr>
          <a:xfrm>
            <a:off x="287524" y="1700808"/>
            <a:ext cx="8568952" cy="461665"/>
          </a:xfrm>
          <a:prstGeom prst="rect">
            <a:avLst/>
          </a:prstGeom>
          <a:noFill/>
        </p:spPr>
        <p:txBody>
          <a:bodyPr wrap="square" rtlCol="0">
            <a:spAutoFit/>
          </a:bodyPr>
          <a:lstStyle/>
          <a:p>
            <a:pPr algn="ctr"/>
            <a:r>
              <a:rPr lang="es-AR" sz="2400" dirty="0">
                <a:solidFill>
                  <a:schemeClr val="bg1"/>
                </a:solidFill>
              </a:rPr>
              <a:t>Conversión de número decimal a binario </a:t>
            </a:r>
          </a:p>
        </p:txBody>
      </p:sp>
    </p:spTree>
    <p:extLst>
      <p:ext uri="{BB962C8B-B14F-4D97-AF65-F5344CB8AC3E}">
        <p14:creationId xmlns:p14="http://schemas.microsoft.com/office/powerpoint/2010/main" val="3966607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0703" t="45676" r="24893" b="24659"/>
          <a:stretch/>
        </p:blipFill>
        <p:spPr bwMode="auto">
          <a:xfrm>
            <a:off x="1475656" y="2852936"/>
            <a:ext cx="6238881" cy="30243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2 Título"/>
          <p:cNvSpPr>
            <a:spLocks noGrp="1"/>
          </p:cNvSpPr>
          <p:nvPr>
            <p:ph type="title"/>
          </p:nvPr>
        </p:nvSpPr>
        <p:spPr>
          <a:xfrm>
            <a:off x="457200" y="106312"/>
            <a:ext cx="8229600" cy="1252728"/>
          </a:xfrm>
        </p:spPr>
        <p:txBody>
          <a:bodyPr>
            <a:normAutofit/>
          </a:bodyPr>
          <a:lstStyle/>
          <a:p>
            <a:r>
              <a:rPr lang="es-AR" dirty="0"/>
              <a:t>Sistemas de Numeración - Conversión</a:t>
            </a:r>
          </a:p>
        </p:txBody>
      </p:sp>
      <p:sp>
        <p:nvSpPr>
          <p:cNvPr id="9" name="8 CuadroTexto"/>
          <p:cNvSpPr txBox="1"/>
          <p:nvPr/>
        </p:nvSpPr>
        <p:spPr>
          <a:xfrm>
            <a:off x="287524" y="1644322"/>
            <a:ext cx="8568952" cy="461665"/>
          </a:xfrm>
          <a:prstGeom prst="rect">
            <a:avLst/>
          </a:prstGeom>
          <a:noFill/>
        </p:spPr>
        <p:txBody>
          <a:bodyPr wrap="square" rtlCol="0">
            <a:spAutoFit/>
          </a:bodyPr>
          <a:lstStyle/>
          <a:p>
            <a:pPr algn="ctr"/>
            <a:r>
              <a:rPr lang="es-AR" sz="2400" dirty="0">
                <a:solidFill>
                  <a:schemeClr val="bg1"/>
                </a:solidFill>
              </a:rPr>
              <a:t>Conversión de número decimal fraccionario a binario </a:t>
            </a:r>
          </a:p>
        </p:txBody>
      </p:sp>
    </p:spTree>
    <p:extLst>
      <p:ext uri="{BB962C8B-B14F-4D97-AF65-F5344CB8AC3E}">
        <p14:creationId xmlns:p14="http://schemas.microsoft.com/office/powerpoint/2010/main" val="786037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 - Conversión</a:t>
            </a:r>
          </a:p>
        </p:txBody>
      </p:sp>
      <p:sp>
        <p:nvSpPr>
          <p:cNvPr id="9" name="8 CuadroTexto"/>
          <p:cNvSpPr txBox="1"/>
          <p:nvPr/>
        </p:nvSpPr>
        <p:spPr>
          <a:xfrm>
            <a:off x="240001" y="1772816"/>
            <a:ext cx="8568952" cy="461665"/>
          </a:xfrm>
          <a:prstGeom prst="rect">
            <a:avLst/>
          </a:prstGeom>
          <a:noFill/>
        </p:spPr>
        <p:txBody>
          <a:bodyPr wrap="square" rtlCol="0">
            <a:spAutoFit/>
          </a:bodyPr>
          <a:lstStyle/>
          <a:p>
            <a:pPr algn="ctr"/>
            <a:r>
              <a:rPr lang="es-AR" sz="2400" dirty="0">
                <a:solidFill>
                  <a:schemeClr val="bg1"/>
                </a:solidFill>
              </a:rPr>
              <a:t>Conversión de número binario a decimal</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2870" t="51350" r="27500" b="25189"/>
          <a:stretch/>
        </p:blipFill>
        <p:spPr bwMode="auto">
          <a:xfrm>
            <a:off x="1475656" y="2911834"/>
            <a:ext cx="6097642" cy="27145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0883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 - Conversión</a:t>
            </a:r>
          </a:p>
        </p:txBody>
      </p:sp>
      <p:sp>
        <p:nvSpPr>
          <p:cNvPr id="9" name="8 CuadroTexto"/>
          <p:cNvSpPr txBox="1"/>
          <p:nvPr/>
        </p:nvSpPr>
        <p:spPr>
          <a:xfrm>
            <a:off x="176943" y="1716330"/>
            <a:ext cx="8568952" cy="461665"/>
          </a:xfrm>
          <a:prstGeom prst="rect">
            <a:avLst/>
          </a:prstGeom>
          <a:noFill/>
        </p:spPr>
        <p:txBody>
          <a:bodyPr wrap="square" rtlCol="0">
            <a:spAutoFit/>
          </a:bodyPr>
          <a:lstStyle/>
          <a:p>
            <a:pPr algn="ctr"/>
            <a:r>
              <a:rPr lang="es-AR" sz="2400" dirty="0">
                <a:solidFill>
                  <a:schemeClr val="bg1"/>
                </a:solidFill>
              </a:rPr>
              <a:t>Conversión de número decimal a octal</a:t>
            </a: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6975" t="53287" r="31374" b="22235"/>
          <a:stretch/>
        </p:blipFill>
        <p:spPr bwMode="auto">
          <a:xfrm>
            <a:off x="2195736" y="2996952"/>
            <a:ext cx="4531366" cy="28803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1031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 - Conversión</a:t>
            </a:r>
          </a:p>
        </p:txBody>
      </p:sp>
      <p:sp>
        <p:nvSpPr>
          <p:cNvPr id="9" name="8 CuadroTexto"/>
          <p:cNvSpPr txBox="1"/>
          <p:nvPr/>
        </p:nvSpPr>
        <p:spPr>
          <a:xfrm>
            <a:off x="287524" y="1691111"/>
            <a:ext cx="8568952" cy="461665"/>
          </a:xfrm>
          <a:prstGeom prst="rect">
            <a:avLst/>
          </a:prstGeom>
          <a:noFill/>
        </p:spPr>
        <p:txBody>
          <a:bodyPr wrap="square" rtlCol="0">
            <a:spAutoFit/>
          </a:bodyPr>
          <a:lstStyle/>
          <a:p>
            <a:pPr algn="ctr"/>
            <a:r>
              <a:rPr lang="es-AR" sz="2400" dirty="0">
                <a:solidFill>
                  <a:schemeClr val="bg1"/>
                </a:solidFill>
              </a:rPr>
              <a:t>Conversión de número octal a binario</a:t>
            </a: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3074" t="51590" r="36962" b="37481"/>
          <a:stretch/>
        </p:blipFill>
        <p:spPr bwMode="auto">
          <a:xfrm>
            <a:off x="2835579" y="2996952"/>
            <a:ext cx="3519031" cy="2169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9248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 - Conversión</a:t>
            </a:r>
          </a:p>
        </p:txBody>
      </p:sp>
      <p:sp>
        <p:nvSpPr>
          <p:cNvPr id="9" name="8 CuadroTexto"/>
          <p:cNvSpPr txBox="1"/>
          <p:nvPr/>
        </p:nvSpPr>
        <p:spPr>
          <a:xfrm>
            <a:off x="457200" y="1802859"/>
            <a:ext cx="8568952" cy="461665"/>
          </a:xfrm>
          <a:prstGeom prst="rect">
            <a:avLst/>
          </a:prstGeom>
          <a:noFill/>
        </p:spPr>
        <p:txBody>
          <a:bodyPr wrap="square" rtlCol="0">
            <a:spAutoFit/>
          </a:bodyPr>
          <a:lstStyle/>
          <a:p>
            <a:pPr algn="ctr"/>
            <a:r>
              <a:rPr lang="es-AR" sz="2400" dirty="0">
                <a:solidFill>
                  <a:schemeClr val="bg1"/>
                </a:solidFill>
              </a:rPr>
              <a:t>Conversión de número decimal a hexadecimal</a:t>
            </a: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6136" t="48546" r="31006" b="32350"/>
          <a:stretch/>
        </p:blipFill>
        <p:spPr bwMode="auto">
          <a:xfrm>
            <a:off x="2480468" y="3170010"/>
            <a:ext cx="4229256" cy="19871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132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 - Conversión</a:t>
            </a:r>
          </a:p>
        </p:txBody>
      </p:sp>
      <p:sp>
        <p:nvSpPr>
          <p:cNvPr id="9" name="8 CuadroTexto"/>
          <p:cNvSpPr txBox="1"/>
          <p:nvPr/>
        </p:nvSpPr>
        <p:spPr>
          <a:xfrm>
            <a:off x="287524" y="1412776"/>
            <a:ext cx="8568952" cy="461665"/>
          </a:xfrm>
          <a:prstGeom prst="rect">
            <a:avLst/>
          </a:prstGeom>
          <a:noFill/>
        </p:spPr>
        <p:txBody>
          <a:bodyPr wrap="square" rtlCol="0">
            <a:spAutoFit/>
          </a:bodyPr>
          <a:lstStyle/>
          <a:p>
            <a:pPr algn="ctr"/>
            <a:r>
              <a:rPr lang="es-AR" sz="2400" dirty="0">
                <a:solidFill>
                  <a:schemeClr val="bg1"/>
                </a:solidFill>
              </a:rPr>
              <a:t>Conversión de número hexadecimal a decimal</a:t>
            </a:r>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2670" t="50000" r="28065" b="19185"/>
          <a:stretch/>
        </p:blipFill>
        <p:spPr bwMode="auto">
          <a:xfrm>
            <a:off x="1736684" y="2708920"/>
            <a:ext cx="5716823" cy="33843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6322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5" name="1 Marcador de contenido"/>
          <p:cNvSpPr>
            <a:spLocks noGrp="1"/>
          </p:cNvSpPr>
          <p:nvPr>
            <p:ph idx="1"/>
          </p:nvPr>
        </p:nvSpPr>
        <p:spPr>
          <a:xfrm>
            <a:off x="872067" y="2620875"/>
            <a:ext cx="7408333" cy="1709397"/>
          </a:xfrm>
        </p:spPr>
        <p:txBody>
          <a:bodyPr>
            <a:normAutofit/>
          </a:bodyPr>
          <a:lstStyle/>
          <a:p>
            <a:pPr algn="just"/>
            <a:r>
              <a:rPr lang="es-AR" dirty="0"/>
              <a:t>Los códigos binarios fueron diseñados para realizar la conversión de decimal a binario de una manera mucho mas fácil y rápida.</a:t>
            </a:r>
          </a:p>
        </p:txBody>
      </p:sp>
      <p:sp>
        <p:nvSpPr>
          <p:cNvPr id="9" name="8 CuadroTexto"/>
          <p:cNvSpPr txBox="1"/>
          <p:nvPr/>
        </p:nvSpPr>
        <p:spPr>
          <a:xfrm>
            <a:off x="287524" y="1628800"/>
            <a:ext cx="8568952" cy="461665"/>
          </a:xfrm>
          <a:prstGeom prst="rect">
            <a:avLst/>
          </a:prstGeom>
          <a:noFill/>
        </p:spPr>
        <p:txBody>
          <a:bodyPr wrap="square" rtlCol="0">
            <a:spAutoFit/>
          </a:bodyPr>
          <a:lstStyle/>
          <a:p>
            <a:pPr algn="ctr"/>
            <a:r>
              <a:rPr lang="es-AR" sz="2400" dirty="0">
                <a:solidFill>
                  <a:schemeClr val="bg1"/>
                </a:solidFill>
              </a:rPr>
              <a:t>Códigos Binarios con Peso</a:t>
            </a:r>
          </a:p>
        </p:txBody>
      </p:sp>
    </p:spTree>
    <p:extLst>
      <p:ext uri="{BB962C8B-B14F-4D97-AF65-F5344CB8AC3E}">
        <p14:creationId xmlns:p14="http://schemas.microsoft.com/office/powerpoint/2010/main" val="549658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5" name="1 Marcador de contenido"/>
          <p:cNvSpPr>
            <a:spLocks noGrp="1"/>
          </p:cNvSpPr>
          <p:nvPr>
            <p:ph idx="1"/>
          </p:nvPr>
        </p:nvSpPr>
        <p:spPr>
          <a:xfrm>
            <a:off x="872067" y="2620875"/>
            <a:ext cx="7408333" cy="4120493"/>
          </a:xfrm>
        </p:spPr>
        <p:txBody>
          <a:bodyPr>
            <a:normAutofit fontScale="85000" lnSpcReduction="20000"/>
          </a:bodyPr>
          <a:lstStyle/>
          <a:p>
            <a:pPr algn="just"/>
            <a:r>
              <a:rPr lang="es-AR" dirty="0"/>
              <a:t>Los códigos BCD (</a:t>
            </a:r>
            <a:r>
              <a:rPr lang="es-AR" i="1" dirty="0"/>
              <a:t>Binary Coded Decimal</a:t>
            </a:r>
            <a:r>
              <a:rPr lang="es-AR" dirty="0"/>
              <a:t>) (Decimal Codificado en Binario) son grupos de 4 bits en el cual cada grupo de 4 bits solo puede representar a un único dígito decimal (del 0 al 9) Estos códigos son llamados códigos con peso ya que cada bit del grupo posee un peso o valor especifico. Existen por lo tanto códigos BCD's de acuerdo al valor o peso que posea cada bit.</a:t>
            </a:r>
          </a:p>
          <a:p>
            <a:pPr algn="just"/>
            <a:r>
              <a:rPr lang="es-AR" dirty="0"/>
              <a:t>Ejemplos de estos códigos son el BCD 8421, el BCD 4221, el BCD 5421, el BCD 7421, el BCD 6311, etc. donde la parte numérica indica el peso o valor de cada bit. Así por ejemplo el código BCD 8421 nos indica que el MSB posee un valor de 8, el segundo MSB posee un valor de 4, el tercer MSB tiene un valor de 2 y el LSB tiene un valor de 1.</a:t>
            </a:r>
          </a:p>
        </p:txBody>
      </p:sp>
      <p:sp>
        <p:nvSpPr>
          <p:cNvPr id="9" name="8 CuadroTexto"/>
          <p:cNvSpPr txBox="1"/>
          <p:nvPr/>
        </p:nvSpPr>
        <p:spPr>
          <a:xfrm>
            <a:off x="287524" y="1528292"/>
            <a:ext cx="8568952" cy="461665"/>
          </a:xfrm>
          <a:prstGeom prst="rect">
            <a:avLst/>
          </a:prstGeom>
          <a:noFill/>
        </p:spPr>
        <p:txBody>
          <a:bodyPr wrap="square" rtlCol="0">
            <a:spAutoFit/>
          </a:bodyPr>
          <a:lstStyle/>
          <a:p>
            <a:pPr algn="ctr"/>
            <a:r>
              <a:rPr lang="es-AR" sz="2400" dirty="0">
                <a:solidFill>
                  <a:schemeClr val="bg1"/>
                </a:solidFill>
              </a:rPr>
              <a:t>Códigos BCD</a:t>
            </a:r>
          </a:p>
        </p:txBody>
      </p:sp>
    </p:spTree>
    <p:extLst>
      <p:ext uri="{BB962C8B-B14F-4D97-AF65-F5344CB8AC3E}">
        <p14:creationId xmlns:p14="http://schemas.microsoft.com/office/powerpoint/2010/main" val="2510616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 - Conversión</a:t>
            </a:r>
          </a:p>
        </p:txBody>
      </p:sp>
      <p:sp>
        <p:nvSpPr>
          <p:cNvPr id="9" name="8 CuadroTexto"/>
          <p:cNvSpPr txBox="1"/>
          <p:nvPr/>
        </p:nvSpPr>
        <p:spPr>
          <a:xfrm>
            <a:off x="287524" y="1216435"/>
            <a:ext cx="8568952" cy="461665"/>
          </a:xfrm>
          <a:prstGeom prst="rect">
            <a:avLst/>
          </a:prstGeom>
          <a:noFill/>
        </p:spPr>
        <p:txBody>
          <a:bodyPr wrap="square" rtlCol="0">
            <a:spAutoFit/>
          </a:bodyPr>
          <a:lstStyle/>
          <a:p>
            <a:pPr algn="ctr"/>
            <a:r>
              <a:rPr lang="es-AR" sz="2400" dirty="0">
                <a:solidFill>
                  <a:schemeClr val="bg1"/>
                </a:solidFill>
              </a:rPr>
              <a:t>Conversión de número decimal a BCD</a:t>
            </a:r>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3533" t="64360" r="36921" b="25939"/>
          <a:stretch/>
        </p:blipFill>
        <p:spPr bwMode="auto">
          <a:xfrm>
            <a:off x="2893907" y="1844824"/>
            <a:ext cx="3402378" cy="19442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455647" y="4581128"/>
            <a:ext cx="8005796" cy="461665"/>
          </a:xfrm>
          <a:prstGeom prst="rect">
            <a:avLst/>
          </a:prstGeom>
          <a:noFill/>
        </p:spPr>
        <p:txBody>
          <a:bodyPr wrap="square" rtlCol="0">
            <a:spAutoFit/>
          </a:bodyPr>
          <a:lstStyle/>
          <a:p>
            <a:pPr algn="ctr"/>
            <a:r>
              <a:rPr lang="es-AR" sz="2400" dirty="0"/>
              <a:t>De esta forma el decimal 463 equivale al BCD 010001100011</a:t>
            </a:r>
          </a:p>
        </p:txBody>
      </p:sp>
    </p:spTree>
    <p:extLst>
      <p:ext uri="{BB962C8B-B14F-4D97-AF65-F5344CB8AC3E}">
        <p14:creationId xmlns:p14="http://schemas.microsoft.com/office/powerpoint/2010/main" val="910105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5" name="1 Marcador de contenido"/>
          <p:cNvSpPr>
            <a:spLocks noGrp="1"/>
          </p:cNvSpPr>
          <p:nvPr>
            <p:ph idx="1"/>
          </p:nvPr>
        </p:nvSpPr>
        <p:spPr>
          <a:xfrm>
            <a:off x="872067" y="2511691"/>
            <a:ext cx="7408333" cy="1277349"/>
          </a:xfrm>
        </p:spPr>
        <p:txBody>
          <a:bodyPr>
            <a:normAutofit lnSpcReduction="10000"/>
          </a:bodyPr>
          <a:lstStyle/>
          <a:p>
            <a:pPr algn="just"/>
            <a:r>
              <a:rPr lang="es-AR" dirty="0"/>
              <a:t>Los sistemas de numeración utilizados en electrónica digital son los siguientes: sistema decimal, sistema binario, sistema octal y sistema hexadecimal</a:t>
            </a:r>
          </a:p>
        </p:txBody>
      </p:sp>
    </p:spTree>
    <p:extLst>
      <p:ext uri="{BB962C8B-B14F-4D97-AF65-F5344CB8AC3E}">
        <p14:creationId xmlns:p14="http://schemas.microsoft.com/office/powerpoint/2010/main" val="1904347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 - Conversión</a:t>
            </a:r>
          </a:p>
        </p:txBody>
      </p:sp>
      <p:sp>
        <p:nvSpPr>
          <p:cNvPr id="9" name="8 CuadroTexto"/>
          <p:cNvSpPr txBox="1"/>
          <p:nvPr/>
        </p:nvSpPr>
        <p:spPr>
          <a:xfrm>
            <a:off x="287524" y="1408246"/>
            <a:ext cx="8568952" cy="461665"/>
          </a:xfrm>
          <a:prstGeom prst="rect">
            <a:avLst/>
          </a:prstGeom>
          <a:noFill/>
        </p:spPr>
        <p:txBody>
          <a:bodyPr wrap="square" rtlCol="0">
            <a:spAutoFit/>
          </a:bodyPr>
          <a:lstStyle/>
          <a:p>
            <a:pPr algn="ctr"/>
            <a:r>
              <a:rPr lang="es-AR" sz="2400" dirty="0">
                <a:solidFill>
                  <a:schemeClr val="bg1"/>
                </a:solidFill>
              </a:rPr>
              <a:t>Conversión de número BCD a decimal</a:t>
            </a:r>
          </a:p>
        </p:txBody>
      </p:sp>
      <p:sp>
        <p:nvSpPr>
          <p:cNvPr id="7" name="6 CuadroTexto"/>
          <p:cNvSpPr txBox="1"/>
          <p:nvPr/>
        </p:nvSpPr>
        <p:spPr>
          <a:xfrm>
            <a:off x="310620" y="5805264"/>
            <a:ext cx="8568952" cy="461665"/>
          </a:xfrm>
          <a:prstGeom prst="rect">
            <a:avLst/>
          </a:prstGeom>
          <a:noFill/>
        </p:spPr>
        <p:txBody>
          <a:bodyPr wrap="square" rtlCol="0">
            <a:spAutoFit/>
          </a:bodyPr>
          <a:lstStyle/>
          <a:p>
            <a:pPr algn="ctr"/>
            <a:r>
              <a:rPr lang="es-AR" sz="2400" dirty="0"/>
              <a:t>El BCD 010101000011 equivale al decimal 543</a:t>
            </a:r>
          </a:p>
        </p:txBody>
      </p:sp>
      <p:pic>
        <p:nvPicPr>
          <p:cNvPr id="112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4118" t="57720" r="37595" b="29501"/>
          <a:stretch/>
        </p:blipFill>
        <p:spPr bwMode="auto">
          <a:xfrm>
            <a:off x="3334956" y="2780928"/>
            <a:ext cx="2520280" cy="21853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4927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 - Conversión</a:t>
            </a:r>
          </a:p>
        </p:txBody>
      </p:sp>
      <p:sp>
        <p:nvSpPr>
          <p:cNvPr id="9" name="8 CuadroTexto"/>
          <p:cNvSpPr txBox="1"/>
          <p:nvPr/>
        </p:nvSpPr>
        <p:spPr>
          <a:xfrm>
            <a:off x="306642" y="1565168"/>
            <a:ext cx="8568952" cy="461665"/>
          </a:xfrm>
          <a:prstGeom prst="rect">
            <a:avLst/>
          </a:prstGeom>
          <a:noFill/>
        </p:spPr>
        <p:txBody>
          <a:bodyPr wrap="square" rtlCol="0">
            <a:spAutoFit/>
          </a:bodyPr>
          <a:lstStyle/>
          <a:p>
            <a:pPr algn="ctr"/>
            <a:r>
              <a:rPr lang="es-AR" sz="2400" dirty="0">
                <a:solidFill>
                  <a:schemeClr val="bg1"/>
                </a:solidFill>
              </a:rPr>
              <a:t>Conversión de número decimal fraccionario a BCD</a:t>
            </a:r>
          </a:p>
        </p:txBody>
      </p:sp>
      <p:sp>
        <p:nvSpPr>
          <p:cNvPr id="7" name="6 CuadroTexto"/>
          <p:cNvSpPr txBox="1"/>
          <p:nvPr/>
        </p:nvSpPr>
        <p:spPr>
          <a:xfrm>
            <a:off x="306642" y="5405757"/>
            <a:ext cx="8568952" cy="830997"/>
          </a:xfrm>
          <a:prstGeom prst="rect">
            <a:avLst/>
          </a:prstGeom>
          <a:noFill/>
        </p:spPr>
        <p:txBody>
          <a:bodyPr wrap="square" rtlCol="0">
            <a:spAutoFit/>
          </a:bodyPr>
          <a:lstStyle/>
          <a:p>
            <a:pPr algn="ctr"/>
            <a:r>
              <a:rPr lang="es-AR" sz="2400" dirty="0"/>
              <a:t>De esta forma el decimal 74.42 </a:t>
            </a:r>
          </a:p>
          <a:p>
            <a:pPr algn="ctr"/>
            <a:r>
              <a:rPr lang="es-AR" sz="2400" dirty="0"/>
              <a:t>equivale al BCD 01100100. 010000101</a:t>
            </a:r>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1881" t="63404" r="36056" b="28516"/>
          <a:stretch/>
        </p:blipFill>
        <p:spPr bwMode="auto">
          <a:xfrm>
            <a:off x="2888479" y="3068960"/>
            <a:ext cx="3413234" cy="12854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3670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 - Conversión</a:t>
            </a:r>
          </a:p>
        </p:txBody>
      </p:sp>
      <p:sp>
        <p:nvSpPr>
          <p:cNvPr id="9" name="8 CuadroTexto"/>
          <p:cNvSpPr txBox="1"/>
          <p:nvPr/>
        </p:nvSpPr>
        <p:spPr>
          <a:xfrm>
            <a:off x="287524" y="1573644"/>
            <a:ext cx="8568952" cy="461665"/>
          </a:xfrm>
          <a:prstGeom prst="rect">
            <a:avLst/>
          </a:prstGeom>
          <a:noFill/>
        </p:spPr>
        <p:txBody>
          <a:bodyPr wrap="square" rtlCol="0">
            <a:spAutoFit/>
          </a:bodyPr>
          <a:lstStyle/>
          <a:p>
            <a:pPr algn="ctr"/>
            <a:r>
              <a:rPr lang="es-AR" sz="2400" dirty="0">
                <a:solidFill>
                  <a:schemeClr val="bg1"/>
                </a:solidFill>
              </a:rPr>
              <a:t>Conversión de número BCD fraccionario a decimal </a:t>
            </a:r>
          </a:p>
        </p:txBody>
      </p:sp>
      <p:sp>
        <p:nvSpPr>
          <p:cNvPr id="7" name="6 CuadroTexto"/>
          <p:cNvSpPr txBox="1"/>
          <p:nvPr/>
        </p:nvSpPr>
        <p:spPr>
          <a:xfrm>
            <a:off x="310620" y="5805264"/>
            <a:ext cx="8568952" cy="461665"/>
          </a:xfrm>
          <a:prstGeom prst="rect">
            <a:avLst/>
          </a:prstGeom>
          <a:noFill/>
        </p:spPr>
        <p:txBody>
          <a:bodyPr wrap="square" rtlCol="0">
            <a:spAutoFit/>
          </a:bodyPr>
          <a:lstStyle/>
          <a:p>
            <a:pPr algn="ctr"/>
            <a:r>
              <a:rPr lang="es-AR" sz="2400" dirty="0"/>
              <a:t>El BCD 01110001.00001000 equivale al decimal 71.08</a:t>
            </a:r>
          </a:p>
        </p:txBody>
      </p:sp>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2563" t="58424" r="36633" b="30216"/>
          <a:stretch/>
        </p:blipFill>
        <p:spPr bwMode="auto">
          <a:xfrm>
            <a:off x="3011579" y="3060671"/>
            <a:ext cx="3167033"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0634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 - Conversión</a:t>
            </a:r>
          </a:p>
        </p:txBody>
      </p:sp>
      <p:sp>
        <p:nvSpPr>
          <p:cNvPr id="6" name="1 Marcador de contenido"/>
          <p:cNvSpPr>
            <a:spLocks noGrp="1"/>
          </p:cNvSpPr>
          <p:nvPr>
            <p:ph idx="1"/>
          </p:nvPr>
        </p:nvSpPr>
        <p:spPr>
          <a:xfrm>
            <a:off x="872067" y="2620875"/>
            <a:ext cx="7408333" cy="2176277"/>
          </a:xfrm>
        </p:spPr>
        <p:txBody>
          <a:bodyPr>
            <a:normAutofit fontScale="92500"/>
          </a:bodyPr>
          <a:lstStyle/>
          <a:p>
            <a:pPr marL="0" indent="0" algn="just">
              <a:buNone/>
            </a:pPr>
            <a:r>
              <a:rPr lang="es-AR" dirty="0"/>
              <a:t>Ejemplo: Convertir el BCD 000100000011.0101 a binario.</a:t>
            </a:r>
            <a:br>
              <a:rPr lang="es-AR" dirty="0"/>
            </a:br>
            <a:endParaRPr lang="es-AR" dirty="0"/>
          </a:p>
          <a:p>
            <a:pPr algn="just"/>
            <a:r>
              <a:rPr lang="es-AR" dirty="0"/>
              <a:t>Convertimos 0001 0000 0011. 0101 a decimal 1 0 3. 5.</a:t>
            </a:r>
          </a:p>
          <a:p>
            <a:pPr algn="just"/>
            <a:r>
              <a:rPr lang="es-AR" dirty="0"/>
              <a:t>Transformamos el decimal a binario 103.5(10)=1100111.1</a:t>
            </a:r>
          </a:p>
          <a:p>
            <a:pPr marL="0" indent="0" algn="just">
              <a:buNone/>
            </a:pPr>
            <a:endParaRPr lang="es-AR" dirty="0"/>
          </a:p>
        </p:txBody>
      </p:sp>
      <p:sp>
        <p:nvSpPr>
          <p:cNvPr id="9" name="8 CuadroTexto"/>
          <p:cNvSpPr txBox="1"/>
          <p:nvPr/>
        </p:nvSpPr>
        <p:spPr>
          <a:xfrm>
            <a:off x="287524" y="1759125"/>
            <a:ext cx="8568952" cy="461665"/>
          </a:xfrm>
          <a:prstGeom prst="rect">
            <a:avLst/>
          </a:prstGeom>
          <a:noFill/>
        </p:spPr>
        <p:txBody>
          <a:bodyPr wrap="square" rtlCol="0">
            <a:spAutoFit/>
          </a:bodyPr>
          <a:lstStyle/>
          <a:p>
            <a:pPr algn="ctr"/>
            <a:r>
              <a:rPr lang="es-AR" sz="2400" dirty="0">
                <a:solidFill>
                  <a:schemeClr val="bg1"/>
                </a:solidFill>
              </a:rPr>
              <a:t>Conversión de número BCD a binario puro</a:t>
            </a:r>
          </a:p>
        </p:txBody>
      </p:sp>
    </p:spTree>
    <p:extLst>
      <p:ext uri="{BB962C8B-B14F-4D97-AF65-F5344CB8AC3E}">
        <p14:creationId xmlns:p14="http://schemas.microsoft.com/office/powerpoint/2010/main" val="1865171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 - Conversión</a:t>
            </a:r>
          </a:p>
        </p:txBody>
      </p:sp>
      <p:sp>
        <p:nvSpPr>
          <p:cNvPr id="6" name="1 Marcador de contenido"/>
          <p:cNvSpPr>
            <a:spLocks noGrp="1"/>
          </p:cNvSpPr>
          <p:nvPr>
            <p:ph idx="1"/>
          </p:nvPr>
        </p:nvSpPr>
        <p:spPr>
          <a:xfrm>
            <a:off x="872067" y="2416155"/>
            <a:ext cx="7408333" cy="3461117"/>
          </a:xfrm>
        </p:spPr>
        <p:txBody>
          <a:bodyPr>
            <a:normAutofit fontScale="92500" lnSpcReduction="20000"/>
          </a:bodyPr>
          <a:lstStyle/>
          <a:p>
            <a:pPr marL="0" indent="0" algn="just">
              <a:buNone/>
            </a:pPr>
            <a:r>
              <a:rPr lang="es-AR" u="sng" dirty="0"/>
              <a:t>Ejemplo</a:t>
            </a:r>
            <a:r>
              <a:rPr lang="es-AR" dirty="0"/>
              <a:t>: convertir el binario 10001010.101 a BCD</a:t>
            </a:r>
            <a:br>
              <a:rPr lang="es-AR" dirty="0"/>
            </a:br>
            <a:endParaRPr lang="es-AR" sz="1050" dirty="0"/>
          </a:p>
          <a:p>
            <a:pPr algn="just"/>
            <a:r>
              <a:rPr lang="es-AR" dirty="0"/>
              <a:t>Se convierte primero a decimal 10001010.101 </a:t>
            </a:r>
            <a:br>
              <a:rPr lang="es-AR" dirty="0"/>
            </a:br>
            <a:r>
              <a:rPr lang="es-AR" dirty="0"/>
              <a:t>128 + 8 + 2 + 0.5 + 0.125 = 138.625</a:t>
            </a:r>
          </a:p>
          <a:p>
            <a:pPr algn="just"/>
            <a:r>
              <a:rPr lang="es-AR" dirty="0"/>
              <a:t>Convertimos el decimal a BCD</a:t>
            </a:r>
            <a:br>
              <a:rPr lang="es-AR" dirty="0"/>
            </a:br>
            <a:r>
              <a:rPr lang="es-AR" dirty="0"/>
              <a:t>138.625 = 0001 0011 1000. 0110 0010 0101</a:t>
            </a:r>
          </a:p>
          <a:p>
            <a:pPr marL="0" indent="0" algn="just">
              <a:buNone/>
            </a:pPr>
            <a:endParaRPr lang="es-AR" sz="1000" dirty="0"/>
          </a:p>
          <a:p>
            <a:pPr marL="0" indent="0" algn="just">
              <a:buNone/>
            </a:pPr>
            <a:r>
              <a:rPr lang="es-AR" dirty="0"/>
              <a:t>El binario 10001010.101 es igual al BCD 000100111000.011000100101</a:t>
            </a:r>
          </a:p>
        </p:txBody>
      </p:sp>
      <p:sp>
        <p:nvSpPr>
          <p:cNvPr id="9" name="8 CuadroTexto"/>
          <p:cNvSpPr txBox="1"/>
          <p:nvPr/>
        </p:nvSpPr>
        <p:spPr>
          <a:xfrm>
            <a:off x="287524" y="1359040"/>
            <a:ext cx="8568952" cy="461665"/>
          </a:xfrm>
          <a:prstGeom prst="rect">
            <a:avLst/>
          </a:prstGeom>
          <a:noFill/>
        </p:spPr>
        <p:txBody>
          <a:bodyPr wrap="square" rtlCol="0">
            <a:spAutoFit/>
          </a:bodyPr>
          <a:lstStyle/>
          <a:p>
            <a:pPr algn="ctr"/>
            <a:r>
              <a:rPr lang="es-AR" sz="2400" dirty="0">
                <a:solidFill>
                  <a:schemeClr val="bg1"/>
                </a:solidFill>
              </a:rPr>
              <a:t>Conversión de número binario puro a BCD </a:t>
            </a:r>
          </a:p>
        </p:txBody>
      </p:sp>
      <p:sp>
        <p:nvSpPr>
          <p:cNvPr id="5" name="1 Marcador de contenido"/>
          <p:cNvSpPr txBox="1">
            <a:spLocks/>
          </p:cNvSpPr>
          <p:nvPr/>
        </p:nvSpPr>
        <p:spPr>
          <a:xfrm>
            <a:off x="0" y="5884808"/>
            <a:ext cx="9144000" cy="1916230"/>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lgn="just">
              <a:buNone/>
            </a:pPr>
            <a:r>
              <a:rPr lang="es-AR" sz="2000" b="1" dirty="0">
                <a:solidFill>
                  <a:schemeClr val="tx1"/>
                </a:solidFill>
              </a:rPr>
              <a:t>NOTA</a:t>
            </a:r>
            <a:r>
              <a:rPr lang="es-AR" sz="2000" dirty="0">
                <a:solidFill>
                  <a:schemeClr val="tx1"/>
                </a:solidFill>
              </a:rPr>
              <a:t>: Los números en código BCD contienen mayor numero de bits que sus correspondientes números binarios, pero nuevamente recalcamos que esta desventaja es compensada por su facilidad para convertir a decimal</a:t>
            </a:r>
          </a:p>
        </p:txBody>
      </p:sp>
    </p:spTree>
    <p:extLst>
      <p:ext uri="{BB962C8B-B14F-4D97-AF65-F5344CB8AC3E}">
        <p14:creationId xmlns:p14="http://schemas.microsoft.com/office/powerpoint/2010/main" val="2950189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5" name="1 Marcador de contenido"/>
          <p:cNvSpPr>
            <a:spLocks noGrp="1"/>
          </p:cNvSpPr>
          <p:nvPr>
            <p:ph idx="1"/>
          </p:nvPr>
        </p:nvSpPr>
        <p:spPr>
          <a:xfrm>
            <a:off x="872067" y="2511691"/>
            <a:ext cx="7408333" cy="2429477"/>
          </a:xfrm>
        </p:spPr>
        <p:txBody>
          <a:bodyPr>
            <a:normAutofit/>
          </a:bodyPr>
          <a:lstStyle/>
          <a:p>
            <a:pPr algn="just"/>
            <a:r>
              <a:rPr lang="es-AR" dirty="0"/>
              <a:t>De la misma forma que existen códigos binarios con peso, también existen códigos binarios sin peso en el cual cada bit no va a poseer un valor o ponderación por posición. Aquí detallaremos dos códigos binarios sin peso: el de </a:t>
            </a:r>
            <a:r>
              <a:rPr lang="es-AR" u="sng" dirty="0"/>
              <a:t>exceso 3</a:t>
            </a:r>
            <a:r>
              <a:rPr lang="es-AR" dirty="0"/>
              <a:t> y el </a:t>
            </a:r>
            <a:r>
              <a:rPr lang="es-AR" u="sng" dirty="0"/>
              <a:t>código Gray</a:t>
            </a:r>
            <a:r>
              <a:rPr lang="es-AR" dirty="0"/>
              <a:t>.</a:t>
            </a:r>
          </a:p>
        </p:txBody>
      </p:sp>
      <p:sp>
        <p:nvSpPr>
          <p:cNvPr id="9" name="8 CuadroTexto"/>
          <p:cNvSpPr txBox="1"/>
          <p:nvPr/>
        </p:nvSpPr>
        <p:spPr>
          <a:xfrm>
            <a:off x="287524" y="1473700"/>
            <a:ext cx="8568952" cy="461665"/>
          </a:xfrm>
          <a:prstGeom prst="rect">
            <a:avLst/>
          </a:prstGeom>
          <a:noFill/>
        </p:spPr>
        <p:txBody>
          <a:bodyPr wrap="square" rtlCol="0">
            <a:spAutoFit/>
          </a:bodyPr>
          <a:lstStyle/>
          <a:p>
            <a:pPr algn="ctr"/>
            <a:r>
              <a:rPr lang="es-AR" sz="2400" dirty="0">
                <a:solidFill>
                  <a:schemeClr val="bg1"/>
                </a:solidFill>
              </a:rPr>
              <a:t>Códigos binarios sin peso</a:t>
            </a:r>
          </a:p>
        </p:txBody>
      </p:sp>
    </p:spTree>
    <p:extLst>
      <p:ext uri="{BB962C8B-B14F-4D97-AF65-F5344CB8AC3E}">
        <p14:creationId xmlns:p14="http://schemas.microsoft.com/office/powerpoint/2010/main" val="720360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5" name="1 Marcador de contenido"/>
          <p:cNvSpPr>
            <a:spLocks noGrp="1"/>
          </p:cNvSpPr>
          <p:nvPr>
            <p:ph idx="1"/>
          </p:nvPr>
        </p:nvSpPr>
        <p:spPr>
          <a:xfrm>
            <a:off x="179512" y="1772817"/>
            <a:ext cx="8856984" cy="5167072"/>
          </a:xfrm>
        </p:spPr>
        <p:txBody>
          <a:bodyPr>
            <a:normAutofit fontScale="70000" lnSpcReduction="20000"/>
          </a:bodyPr>
          <a:lstStyle/>
          <a:p>
            <a:pPr marL="0" indent="0" algn="just">
              <a:buNone/>
            </a:pPr>
            <a:r>
              <a:rPr lang="es-AR" dirty="0"/>
              <a:t>Otros dos sistemas de codificación basados en el código BCD natural son:</a:t>
            </a:r>
          </a:p>
          <a:p>
            <a:pPr algn="just"/>
            <a:r>
              <a:rPr lang="es-AR" b="1" dirty="0"/>
              <a:t>Decimal desempaquetado</a:t>
            </a:r>
            <a:r>
              <a:rPr lang="es-AR" dirty="0"/>
              <a:t>: En este sistema, un número se almacena con un byte por cada una de sus cifras. Cada byte lleva en su cuarteto de la izquierda de la última cifra representa el signo. Contenido 1100 para el “+“ y 1101 para el “-“ (C y D respectivamente en hexadecimal)</a:t>
            </a:r>
          </a:p>
          <a:p>
            <a:pPr lvl="1" algn="just"/>
            <a:r>
              <a:rPr lang="es-AR" dirty="0"/>
              <a:t>1992	1111	0001	1111	1001	1111	1001	1100	0010</a:t>
            </a:r>
          </a:p>
          <a:p>
            <a:pPr lvl="1" algn="just"/>
            <a:r>
              <a:rPr lang="es-AR" dirty="0"/>
              <a:t>1	9	9	signo +	2</a:t>
            </a:r>
          </a:p>
          <a:p>
            <a:pPr lvl="1" algn="just"/>
            <a:r>
              <a:rPr lang="es-AR" dirty="0"/>
              <a:t>-1992	1111	0001	1111	1001	1111	1001	1101	0010</a:t>
            </a:r>
          </a:p>
          <a:p>
            <a:pPr lvl="1" algn="just"/>
            <a:r>
              <a:rPr lang="es-AR" dirty="0"/>
              <a:t>1	9	9	signo -	2</a:t>
            </a:r>
          </a:p>
          <a:p>
            <a:pPr algn="just"/>
            <a:r>
              <a:rPr lang="es-AR" b="1" dirty="0"/>
              <a:t>Decimal empaquetado</a:t>
            </a:r>
            <a:r>
              <a:rPr lang="es-AR" dirty="0"/>
              <a:t>: En este sistema, se elimina el cuarteto de la izquierda del sistema anterior, en el que éste no contenía información salvo en la última cifra. En este caso cada cuarteto lleva una cifra en BCD, salvo el primero por la derecha que lleva el signo.</a:t>
            </a:r>
          </a:p>
          <a:p>
            <a:pPr lvl="1" algn="just"/>
            <a:r>
              <a:rPr lang="es-AR" dirty="0"/>
              <a:t>1992	0001	1001	1001	0010	1100</a:t>
            </a:r>
          </a:p>
          <a:p>
            <a:pPr lvl="1" algn="just"/>
            <a:r>
              <a:rPr lang="es-AR" dirty="0"/>
              <a:t>1	9	9	2	signo +</a:t>
            </a:r>
          </a:p>
          <a:p>
            <a:pPr lvl="1" algn="just"/>
            <a:r>
              <a:rPr lang="es-AR" dirty="0"/>
              <a:t>-1992	0001	1001	1001	0010	1101</a:t>
            </a:r>
          </a:p>
          <a:p>
            <a:pPr lvl="1" algn="just"/>
            <a:r>
              <a:rPr lang="es-AR" dirty="0"/>
              <a:t>1	9	9	2	signo -</a:t>
            </a:r>
          </a:p>
        </p:txBody>
      </p:sp>
      <p:sp>
        <p:nvSpPr>
          <p:cNvPr id="9" name="8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BCD</a:t>
            </a:r>
          </a:p>
        </p:txBody>
      </p:sp>
    </p:spTree>
    <p:extLst>
      <p:ext uri="{BB962C8B-B14F-4D97-AF65-F5344CB8AC3E}">
        <p14:creationId xmlns:p14="http://schemas.microsoft.com/office/powerpoint/2010/main" val="3471867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5" name="1 Marcador de contenido"/>
          <p:cNvSpPr>
            <a:spLocks noGrp="1"/>
          </p:cNvSpPr>
          <p:nvPr>
            <p:ph idx="1"/>
          </p:nvPr>
        </p:nvSpPr>
        <p:spPr>
          <a:xfrm>
            <a:off x="179512" y="2593579"/>
            <a:ext cx="6408712" cy="3787749"/>
          </a:xfrm>
        </p:spPr>
        <p:txBody>
          <a:bodyPr>
            <a:normAutofit/>
          </a:bodyPr>
          <a:lstStyle/>
          <a:p>
            <a:pPr algn="just"/>
            <a:r>
              <a:rPr lang="es-AR" dirty="0"/>
              <a:t>Utiliza una codificación particular tratando de conseguir cierta simetría que le asocia un conjunto de características peculiares.</a:t>
            </a:r>
          </a:p>
          <a:p>
            <a:pPr algn="just"/>
            <a:r>
              <a:rPr lang="es-AR" dirty="0"/>
              <a:t>Cada cifra es el complemento a 9 de su cifra simétrica cambiando todos sus dígitos. Esta característica hace que sea un código muy apropiado para operaciones de resta y división.</a:t>
            </a:r>
          </a:p>
        </p:txBody>
      </p:sp>
      <p:sp>
        <p:nvSpPr>
          <p:cNvPr id="9" name="8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BCD Aiken</a:t>
            </a:r>
          </a:p>
        </p:txBody>
      </p:sp>
      <p:graphicFrame>
        <p:nvGraphicFramePr>
          <p:cNvPr id="6" name="5 Tabla"/>
          <p:cNvGraphicFramePr>
            <a:graphicFrameLocks noGrp="1"/>
          </p:cNvGraphicFramePr>
          <p:nvPr>
            <p:extLst>
              <p:ext uri="{D42A27DB-BD31-4B8C-83A1-F6EECF244321}">
                <p14:modId xmlns:p14="http://schemas.microsoft.com/office/powerpoint/2010/main" val="677936894"/>
              </p:ext>
            </p:extLst>
          </p:nvPr>
        </p:nvGraphicFramePr>
        <p:xfrm>
          <a:off x="6719332" y="2780928"/>
          <a:ext cx="2160240" cy="3688080"/>
        </p:xfrm>
        <a:graphic>
          <a:graphicData uri="http://schemas.openxmlformats.org/drawingml/2006/table">
            <a:tbl>
              <a:tblPr firstRow="1" bandRow="1">
                <a:tableStyleId>{5C22544A-7EE6-4342-B048-85BDC9FD1C3A}</a:tableStyleId>
              </a:tblPr>
              <a:tblGrid>
                <a:gridCol w="1080120">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tblGrid>
              <a:tr h="241949">
                <a:tc>
                  <a:txBody>
                    <a:bodyPr/>
                    <a:lstStyle/>
                    <a:p>
                      <a:pPr algn="ctr"/>
                      <a:r>
                        <a:rPr lang="es-AR" dirty="0"/>
                        <a:t>Decimal</a:t>
                      </a:r>
                      <a:endParaRPr lang="es-AR" sz="1800" b="1" kern="1200" baseline="-25000" dirty="0">
                        <a:solidFill>
                          <a:schemeClr val="lt1"/>
                        </a:solidFill>
                        <a:latin typeface="+mn-lt"/>
                        <a:ea typeface="+mn-ea"/>
                        <a:cs typeface="+mn-cs"/>
                      </a:endParaRPr>
                    </a:p>
                  </a:txBody>
                  <a:tcPr/>
                </a:tc>
                <a:tc>
                  <a:txBody>
                    <a:bodyPr/>
                    <a:lstStyle/>
                    <a:p>
                      <a:pPr algn="ctr"/>
                      <a:r>
                        <a:rPr lang="es-AR" dirty="0"/>
                        <a:t>BCD Aiken</a:t>
                      </a:r>
                      <a:endParaRPr lang="es-AR" baseline="-25000" dirty="0"/>
                    </a:p>
                  </a:txBody>
                  <a:tcPr/>
                </a:tc>
                <a:extLst>
                  <a:ext uri="{0D108BD9-81ED-4DB2-BD59-A6C34878D82A}">
                    <a16:rowId xmlns:a16="http://schemas.microsoft.com/office/drawing/2014/main" val="10000"/>
                  </a:ext>
                </a:extLst>
              </a:tr>
              <a:tr h="241949">
                <a:tc>
                  <a:txBody>
                    <a:bodyPr/>
                    <a:lstStyle/>
                    <a:p>
                      <a:pPr algn="ctr"/>
                      <a:r>
                        <a:rPr lang="es-AR" sz="1400" dirty="0"/>
                        <a:t>0</a:t>
                      </a:r>
                    </a:p>
                  </a:txBody>
                  <a:tcPr/>
                </a:tc>
                <a:tc>
                  <a:txBody>
                    <a:bodyPr/>
                    <a:lstStyle/>
                    <a:p>
                      <a:pPr algn="ctr"/>
                      <a:r>
                        <a:rPr lang="es-AR" sz="1400" dirty="0"/>
                        <a:t>0000</a:t>
                      </a:r>
                    </a:p>
                  </a:txBody>
                  <a:tcPr/>
                </a:tc>
                <a:extLst>
                  <a:ext uri="{0D108BD9-81ED-4DB2-BD59-A6C34878D82A}">
                    <a16:rowId xmlns:a16="http://schemas.microsoft.com/office/drawing/2014/main" val="10001"/>
                  </a:ext>
                </a:extLst>
              </a:tr>
              <a:tr h="241949">
                <a:tc>
                  <a:txBody>
                    <a:bodyPr/>
                    <a:lstStyle/>
                    <a:p>
                      <a:pPr algn="ctr"/>
                      <a:r>
                        <a:rPr lang="es-AR" sz="1400" dirty="0"/>
                        <a:t>1</a:t>
                      </a:r>
                    </a:p>
                  </a:txBody>
                  <a:tcPr/>
                </a:tc>
                <a:tc>
                  <a:txBody>
                    <a:bodyPr/>
                    <a:lstStyle/>
                    <a:p>
                      <a:pPr algn="ctr"/>
                      <a:r>
                        <a:rPr lang="es-AR" sz="1400" dirty="0"/>
                        <a:t>0001</a:t>
                      </a:r>
                    </a:p>
                  </a:txBody>
                  <a:tcPr/>
                </a:tc>
                <a:extLst>
                  <a:ext uri="{0D108BD9-81ED-4DB2-BD59-A6C34878D82A}">
                    <a16:rowId xmlns:a16="http://schemas.microsoft.com/office/drawing/2014/main" val="10002"/>
                  </a:ext>
                </a:extLst>
              </a:tr>
              <a:tr h="241949">
                <a:tc>
                  <a:txBody>
                    <a:bodyPr/>
                    <a:lstStyle/>
                    <a:p>
                      <a:pPr algn="ctr"/>
                      <a:r>
                        <a:rPr lang="es-AR" sz="1400" dirty="0"/>
                        <a:t>2</a:t>
                      </a:r>
                    </a:p>
                  </a:txBody>
                  <a:tcPr/>
                </a:tc>
                <a:tc>
                  <a:txBody>
                    <a:bodyPr/>
                    <a:lstStyle/>
                    <a:p>
                      <a:pPr algn="ctr"/>
                      <a:r>
                        <a:rPr lang="es-AR" sz="1400" dirty="0"/>
                        <a:t>0010</a:t>
                      </a:r>
                    </a:p>
                  </a:txBody>
                  <a:tcPr/>
                </a:tc>
                <a:extLst>
                  <a:ext uri="{0D108BD9-81ED-4DB2-BD59-A6C34878D82A}">
                    <a16:rowId xmlns:a16="http://schemas.microsoft.com/office/drawing/2014/main" val="10003"/>
                  </a:ext>
                </a:extLst>
              </a:tr>
              <a:tr h="245720">
                <a:tc>
                  <a:txBody>
                    <a:bodyPr/>
                    <a:lstStyle/>
                    <a:p>
                      <a:pPr algn="ctr"/>
                      <a:r>
                        <a:rPr lang="es-AR" sz="1400" dirty="0"/>
                        <a:t>3</a:t>
                      </a:r>
                    </a:p>
                  </a:txBody>
                  <a:tcPr/>
                </a:tc>
                <a:tc>
                  <a:txBody>
                    <a:bodyPr/>
                    <a:lstStyle/>
                    <a:p>
                      <a:pPr algn="ctr"/>
                      <a:r>
                        <a:rPr lang="es-AR" sz="1400" dirty="0"/>
                        <a:t>0011</a:t>
                      </a:r>
                    </a:p>
                  </a:txBody>
                  <a:tcPr/>
                </a:tc>
                <a:extLst>
                  <a:ext uri="{0D108BD9-81ED-4DB2-BD59-A6C34878D82A}">
                    <a16:rowId xmlns:a16="http://schemas.microsoft.com/office/drawing/2014/main" val="10004"/>
                  </a:ext>
                </a:extLst>
              </a:tr>
              <a:tr h="241949">
                <a:tc>
                  <a:txBody>
                    <a:bodyPr/>
                    <a:lstStyle/>
                    <a:p>
                      <a:pPr algn="ctr"/>
                      <a:r>
                        <a:rPr lang="es-AR" sz="1400" dirty="0"/>
                        <a:t>4</a:t>
                      </a:r>
                    </a:p>
                  </a:txBody>
                  <a:tcPr/>
                </a:tc>
                <a:tc>
                  <a:txBody>
                    <a:bodyPr/>
                    <a:lstStyle/>
                    <a:p>
                      <a:pPr algn="ctr"/>
                      <a:r>
                        <a:rPr lang="es-AR" sz="1400" dirty="0"/>
                        <a:t>0100</a:t>
                      </a:r>
                    </a:p>
                  </a:txBody>
                  <a:tcPr/>
                </a:tc>
                <a:extLst>
                  <a:ext uri="{0D108BD9-81ED-4DB2-BD59-A6C34878D82A}">
                    <a16:rowId xmlns:a16="http://schemas.microsoft.com/office/drawing/2014/main" val="10005"/>
                  </a:ext>
                </a:extLst>
              </a:tr>
              <a:tr h="241949">
                <a:tc>
                  <a:txBody>
                    <a:bodyPr/>
                    <a:lstStyle/>
                    <a:p>
                      <a:pPr algn="ctr"/>
                      <a:r>
                        <a:rPr lang="es-AR" sz="1400" dirty="0"/>
                        <a:t>5</a:t>
                      </a:r>
                    </a:p>
                  </a:txBody>
                  <a:tcPr/>
                </a:tc>
                <a:tc>
                  <a:txBody>
                    <a:bodyPr/>
                    <a:lstStyle/>
                    <a:p>
                      <a:pPr algn="ctr"/>
                      <a:r>
                        <a:rPr lang="es-AR" sz="1400" dirty="0"/>
                        <a:t>1011</a:t>
                      </a:r>
                    </a:p>
                  </a:txBody>
                  <a:tcPr/>
                </a:tc>
                <a:extLst>
                  <a:ext uri="{0D108BD9-81ED-4DB2-BD59-A6C34878D82A}">
                    <a16:rowId xmlns:a16="http://schemas.microsoft.com/office/drawing/2014/main" val="10006"/>
                  </a:ext>
                </a:extLst>
              </a:tr>
              <a:tr h="241949">
                <a:tc>
                  <a:txBody>
                    <a:bodyPr/>
                    <a:lstStyle/>
                    <a:p>
                      <a:pPr algn="ctr"/>
                      <a:r>
                        <a:rPr lang="es-AR" sz="1400" dirty="0"/>
                        <a:t>6</a:t>
                      </a:r>
                    </a:p>
                  </a:txBody>
                  <a:tcPr/>
                </a:tc>
                <a:tc>
                  <a:txBody>
                    <a:bodyPr/>
                    <a:lstStyle/>
                    <a:p>
                      <a:pPr algn="ctr"/>
                      <a:r>
                        <a:rPr lang="es-AR" sz="1400" dirty="0"/>
                        <a:t>1100</a:t>
                      </a:r>
                    </a:p>
                  </a:txBody>
                  <a:tcPr/>
                </a:tc>
                <a:extLst>
                  <a:ext uri="{0D108BD9-81ED-4DB2-BD59-A6C34878D82A}">
                    <a16:rowId xmlns:a16="http://schemas.microsoft.com/office/drawing/2014/main" val="10007"/>
                  </a:ext>
                </a:extLst>
              </a:tr>
              <a:tr h="241949">
                <a:tc>
                  <a:txBody>
                    <a:bodyPr/>
                    <a:lstStyle/>
                    <a:p>
                      <a:pPr algn="ctr"/>
                      <a:r>
                        <a:rPr lang="es-AR" sz="1400" dirty="0"/>
                        <a:t>7</a:t>
                      </a:r>
                    </a:p>
                  </a:txBody>
                  <a:tcPr/>
                </a:tc>
                <a:tc>
                  <a:txBody>
                    <a:bodyPr/>
                    <a:lstStyle/>
                    <a:p>
                      <a:pPr algn="ctr"/>
                      <a:r>
                        <a:rPr lang="es-AR" sz="1400" dirty="0"/>
                        <a:t>1101</a:t>
                      </a:r>
                    </a:p>
                  </a:txBody>
                  <a:tcPr/>
                </a:tc>
                <a:extLst>
                  <a:ext uri="{0D108BD9-81ED-4DB2-BD59-A6C34878D82A}">
                    <a16:rowId xmlns:a16="http://schemas.microsoft.com/office/drawing/2014/main" val="10008"/>
                  </a:ext>
                </a:extLst>
              </a:tr>
              <a:tr h="241949">
                <a:tc>
                  <a:txBody>
                    <a:bodyPr/>
                    <a:lstStyle/>
                    <a:p>
                      <a:pPr algn="ctr"/>
                      <a:r>
                        <a:rPr lang="es-AR" sz="1400" dirty="0"/>
                        <a:t>8</a:t>
                      </a:r>
                    </a:p>
                  </a:txBody>
                  <a:tcPr/>
                </a:tc>
                <a:tc>
                  <a:txBody>
                    <a:bodyPr/>
                    <a:lstStyle/>
                    <a:p>
                      <a:pPr algn="ctr"/>
                      <a:r>
                        <a:rPr lang="es-AR" sz="1400" dirty="0"/>
                        <a:t>1110</a:t>
                      </a:r>
                    </a:p>
                  </a:txBody>
                  <a:tcPr/>
                </a:tc>
                <a:extLst>
                  <a:ext uri="{0D108BD9-81ED-4DB2-BD59-A6C34878D82A}">
                    <a16:rowId xmlns:a16="http://schemas.microsoft.com/office/drawing/2014/main" val="10009"/>
                  </a:ext>
                </a:extLst>
              </a:tr>
              <a:tr h="241949">
                <a:tc>
                  <a:txBody>
                    <a:bodyPr/>
                    <a:lstStyle/>
                    <a:p>
                      <a:pPr algn="ctr"/>
                      <a:r>
                        <a:rPr lang="es-AR" sz="1400" dirty="0"/>
                        <a:t>9</a:t>
                      </a:r>
                    </a:p>
                  </a:txBody>
                  <a:tcPr/>
                </a:tc>
                <a:tc>
                  <a:txBody>
                    <a:bodyPr/>
                    <a:lstStyle/>
                    <a:p>
                      <a:pPr algn="ctr"/>
                      <a:r>
                        <a:rPr lang="es-AR" sz="1400" dirty="0"/>
                        <a:t>1111</a:t>
                      </a:r>
                    </a:p>
                  </a:txBody>
                  <a:tcPr/>
                </a:tc>
                <a:extLst>
                  <a:ext uri="{0D108BD9-81ED-4DB2-BD59-A6C34878D82A}">
                    <a16:rowId xmlns:a16="http://schemas.microsoft.com/office/drawing/2014/main" val="10010"/>
                  </a:ext>
                </a:extLst>
              </a:tr>
            </a:tbl>
          </a:graphicData>
        </a:graphic>
      </p:graphicFrame>
      <p:pic>
        <p:nvPicPr>
          <p:cNvPr id="1026" name="Picture 2" descr="Tabla de equivalencias entre el número decimal y el código BCD Aiken correspondiente - Electrónica Unicrom">
            <a:extLst>
              <a:ext uri="{FF2B5EF4-FFF2-40B4-BE49-F238E27FC236}">
                <a16:creationId xmlns:a16="http://schemas.microsoft.com/office/drawing/2014/main" id="{244FBBAB-53D9-C1EC-BA23-A2D80B8D35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009"/>
          <a:stretch/>
        </p:blipFill>
        <p:spPr bwMode="auto">
          <a:xfrm>
            <a:off x="6699314" y="2717091"/>
            <a:ext cx="2200275" cy="3787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428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5" name="1 Marcador de contenido"/>
          <p:cNvSpPr>
            <a:spLocks noGrp="1"/>
          </p:cNvSpPr>
          <p:nvPr>
            <p:ph idx="1"/>
          </p:nvPr>
        </p:nvSpPr>
        <p:spPr>
          <a:xfrm>
            <a:off x="749235" y="2511691"/>
            <a:ext cx="5860173" cy="4229677"/>
          </a:xfrm>
        </p:spPr>
        <p:txBody>
          <a:bodyPr>
            <a:normAutofit fontScale="85000" lnSpcReduction="20000"/>
          </a:bodyPr>
          <a:lstStyle/>
          <a:p>
            <a:pPr algn="just"/>
            <a:r>
              <a:rPr lang="es-AR" dirty="0"/>
              <a:t>A pesar de ser un código binario sin peso, el código de exceso 3 guarda una estrecha relación con el código BCD 8421 por el hecho de que cada grupo de 4 bits solo pueden representar a un único dígito decimal (del 0 al 9), y deriva su nombre de exceso 3 debido a que cada grupo de 4 bits equivale al número BCD 8421 más 3</a:t>
            </a:r>
          </a:p>
          <a:p>
            <a:pPr algn="just"/>
            <a:r>
              <a:rPr lang="es-AR" dirty="0"/>
              <a:t>En este caso se cumple la misma característica del código BCD Aiken, en el que cada cifra es el complemento a 9 de su cifra simétrica cambiando todos sus dígitos. Es un método muy útil en operaciones de resta y división.</a:t>
            </a:r>
          </a:p>
          <a:p>
            <a:pPr marL="0" indent="0" algn="just">
              <a:buNone/>
            </a:pPr>
            <a:endParaRPr lang="es-AR" dirty="0"/>
          </a:p>
        </p:txBody>
      </p:sp>
      <p:sp>
        <p:nvSpPr>
          <p:cNvPr id="9" name="8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Códigos de exceso 3</a:t>
            </a:r>
          </a:p>
        </p:txBody>
      </p:sp>
      <p:graphicFrame>
        <p:nvGraphicFramePr>
          <p:cNvPr id="6" name="5 Tabla"/>
          <p:cNvGraphicFramePr>
            <a:graphicFrameLocks noGrp="1"/>
          </p:cNvGraphicFramePr>
          <p:nvPr>
            <p:extLst>
              <p:ext uri="{D42A27DB-BD31-4B8C-83A1-F6EECF244321}">
                <p14:modId xmlns:p14="http://schemas.microsoft.com/office/powerpoint/2010/main" val="699298630"/>
              </p:ext>
            </p:extLst>
          </p:nvPr>
        </p:nvGraphicFramePr>
        <p:xfrm>
          <a:off x="6719332" y="2780928"/>
          <a:ext cx="2160240" cy="3413760"/>
        </p:xfrm>
        <a:graphic>
          <a:graphicData uri="http://schemas.openxmlformats.org/drawingml/2006/table">
            <a:tbl>
              <a:tblPr firstRow="1" bandRow="1">
                <a:tableStyleId>{5C22544A-7EE6-4342-B048-85BDC9FD1C3A}</a:tableStyleId>
              </a:tblPr>
              <a:tblGrid>
                <a:gridCol w="1080120">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tblGrid>
              <a:tr h="241949">
                <a:tc>
                  <a:txBody>
                    <a:bodyPr/>
                    <a:lstStyle/>
                    <a:p>
                      <a:pPr algn="ctr"/>
                      <a:r>
                        <a:rPr lang="es-AR" dirty="0"/>
                        <a:t>Decimal</a:t>
                      </a:r>
                      <a:endParaRPr lang="es-AR" sz="1800" b="1" kern="1200" baseline="-25000" dirty="0">
                        <a:solidFill>
                          <a:schemeClr val="lt1"/>
                        </a:solidFill>
                        <a:latin typeface="+mn-lt"/>
                        <a:ea typeface="+mn-ea"/>
                        <a:cs typeface="+mn-cs"/>
                      </a:endParaRPr>
                    </a:p>
                  </a:txBody>
                  <a:tcPr/>
                </a:tc>
                <a:tc>
                  <a:txBody>
                    <a:bodyPr/>
                    <a:lstStyle/>
                    <a:p>
                      <a:pPr algn="ctr"/>
                      <a:r>
                        <a:rPr lang="es-AR" dirty="0"/>
                        <a:t>BCD XS3</a:t>
                      </a:r>
                      <a:endParaRPr lang="es-AR" baseline="-25000" dirty="0"/>
                    </a:p>
                  </a:txBody>
                  <a:tcPr/>
                </a:tc>
                <a:extLst>
                  <a:ext uri="{0D108BD9-81ED-4DB2-BD59-A6C34878D82A}">
                    <a16:rowId xmlns:a16="http://schemas.microsoft.com/office/drawing/2014/main" val="10000"/>
                  </a:ext>
                </a:extLst>
              </a:tr>
              <a:tr h="241949">
                <a:tc>
                  <a:txBody>
                    <a:bodyPr/>
                    <a:lstStyle/>
                    <a:p>
                      <a:pPr algn="ctr"/>
                      <a:r>
                        <a:rPr lang="es-AR" sz="1400" dirty="0"/>
                        <a:t>0</a:t>
                      </a:r>
                    </a:p>
                  </a:txBody>
                  <a:tcPr/>
                </a:tc>
                <a:tc>
                  <a:txBody>
                    <a:bodyPr/>
                    <a:lstStyle/>
                    <a:p>
                      <a:pPr algn="ctr"/>
                      <a:r>
                        <a:rPr lang="es-AR" sz="1400" dirty="0"/>
                        <a:t>0011</a:t>
                      </a:r>
                    </a:p>
                  </a:txBody>
                  <a:tcPr/>
                </a:tc>
                <a:extLst>
                  <a:ext uri="{0D108BD9-81ED-4DB2-BD59-A6C34878D82A}">
                    <a16:rowId xmlns:a16="http://schemas.microsoft.com/office/drawing/2014/main" val="10001"/>
                  </a:ext>
                </a:extLst>
              </a:tr>
              <a:tr h="241949">
                <a:tc>
                  <a:txBody>
                    <a:bodyPr/>
                    <a:lstStyle/>
                    <a:p>
                      <a:pPr algn="ctr"/>
                      <a:r>
                        <a:rPr lang="es-AR" sz="1400" dirty="0"/>
                        <a:t>1</a:t>
                      </a:r>
                    </a:p>
                  </a:txBody>
                  <a:tcPr/>
                </a:tc>
                <a:tc>
                  <a:txBody>
                    <a:bodyPr/>
                    <a:lstStyle/>
                    <a:p>
                      <a:pPr algn="ctr"/>
                      <a:r>
                        <a:rPr lang="es-AR" sz="1400" dirty="0"/>
                        <a:t>0100</a:t>
                      </a:r>
                    </a:p>
                  </a:txBody>
                  <a:tcPr/>
                </a:tc>
                <a:extLst>
                  <a:ext uri="{0D108BD9-81ED-4DB2-BD59-A6C34878D82A}">
                    <a16:rowId xmlns:a16="http://schemas.microsoft.com/office/drawing/2014/main" val="10002"/>
                  </a:ext>
                </a:extLst>
              </a:tr>
              <a:tr h="241949">
                <a:tc>
                  <a:txBody>
                    <a:bodyPr/>
                    <a:lstStyle/>
                    <a:p>
                      <a:pPr algn="ctr"/>
                      <a:r>
                        <a:rPr lang="es-AR" sz="1400" dirty="0"/>
                        <a:t>2</a:t>
                      </a:r>
                    </a:p>
                  </a:txBody>
                  <a:tcPr/>
                </a:tc>
                <a:tc>
                  <a:txBody>
                    <a:bodyPr/>
                    <a:lstStyle/>
                    <a:p>
                      <a:pPr algn="ctr"/>
                      <a:r>
                        <a:rPr lang="es-AR" sz="1400" dirty="0"/>
                        <a:t>0101</a:t>
                      </a:r>
                    </a:p>
                  </a:txBody>
                  <a:tcPr/>
                </a:tc>
                <a:extLst>
                  <a:ext uri="{0D108BD9-81ED-4DB2-BD59-A6C34878D82A}">
                    <a16:rowId xmlns:a16="http://schemas.microsoft.com/office/drawing/2014/main" val="10003"/>
                  </a:ext>
                </a:extLst>
              </a:tr>
              <a:tr h="245720">
                <a:tc>
                  <a:txBody>
                    <a:bodyPr/>
                    <a:lstStyle/>
                    <a:p>
                      <a:pPr algn="ctr"/>
                      <a:r>
                        <a:rPr lang="es-AR" sz="1400" dirty="0"/>
                        <a:t>3</a:t>
                      </a:r>
                    </a:p>
                  </a:txBody>
                  <a:tcPr/>
                </a:tc>
                <a:tc>
                  <a:txBody>
                    <a:bodyPr/>
                    <a:lstStyle/>
                    <a:p>
                      <a:pPr algn="ctr"/>
                      <a:r>
                        <a:rPr lang="es-AR" sz="1400" dirty="0"/>
                        <a:t>0110</a:t>
                      </a:r>
                    </a:p>
                  </a:txBody>
                  <a:tcPr/>
                </a:tc>
                <a:extLst>
                  <a:ext uri="{0D108BD9-81ED-4DB2-BD59-A6C34878D82A}">
                    <a16:rowId xmlns:a16="http://schemas.microsoft.com/office/drawing/2014/main" val="10004"/>
                  </a:ext>
                </a:extLst>
              </a:tr>
              <a:tr h="241949">
                <a:tc>
                  <a:txBody>
                    <a:bodyPr/>
                    <a:lstStyle/>
                    <a:p>
                      <a:pPr algn="ctr"/>
                      <a:r>
                        <a:rPr lang="es-AR" sz="1400" dirty="0"/>
                        <a:t>4</a:t>
                      </a:r>
                    </a:p>
                  </a:txBody>
                  <a:tcPr/>
                </a:tc>
                <a:tc>
                  <a:txBody>
                    <a:bodyPr/>
                    <a:lstStyle/>
                    <a:p>
                      <a:pPr algn="ctr"/>
                      <a:r>
                        <a:rPr lang="es-AR" sz="1400" dirty="0"/>
                        <a:t>0111</a:t>
                      </a:r>
                    </a:p>
                  </a:txBody>
                  <a:tcPr/>
                </a:tc>
                <a:extLst>
                  <a:ext uri="{0D108BD9-81ED-4DB2-BD59-A6C34878D82A}">
                    <a16:rowId xmlns:a16="http://schemas.microsoft.com/office/drawing/2014/main" val="10005"/>
                  </a:ext>
                </a:extLst>
              </a:tr>
              <a:tr h="241949">
                <a:tc>
                  <a:txBody>
                    <a:bodyPr/>
                    <a:lstStyle/>
                    <a:p>
                      <a:pPr algn="ctr"/>
                      <a:r>
                        <a:rPr lang="es-AR" sz="1400" dirty="0"/>
                        <a:t>5</a:t>
                      </a:r>
                    </a:p>
                  </a:txBody>
                  <a:tcPr/>
                </a:tc>
                <a:tc>
                  <a:txBody>
                    <a:bodyPr/>
                    <a:lstStyle/>
                    <a:p>
                      <a:pPr algn="ctr"/>
                      <a:r>
                        <a:rPr lang="es-AR" sz="1400" dirty="0"/>
                        <a:t>1000</a:t>
                      </a:r>
                    </a:p>
                  </a:txBody>
                  <a:tcPr/>
                </a:tc>
                <a:extLst>
                  <a:ext uri="{0D108BD9-81ED-4DB2-BD59-A6C34878D82A}">
                    <a16:rowId xmlns:a16="http://schemas.microsoft.com/office/drawing/2014/main" val="10006"/>
                  </a:ext>
                </a:extLst>
              </a:tr>
              <a:tr h="241949">
                <a:tc>
                  <a:txBody>
                    <a:bodyPr/>
                    <a:lstStyle/>
                    <a:p>
                      <a:pPr algn="ctr"/>
                      <a:r>
                        <a:rPr lang="es-AR" sz="1400" dirty="0"/>
                        <a:t>6</a:t>
                      </a:r>
                    </a:p>
                  </a:txBody>
                  <a:tcPr/>
                </a:tc>
                <a:tc>
                  <a:txBody>
                    <a:bodyPr/>
                    <a:lstStyle/>
                    <a:p>
                      <a:pPr algn="ctr"/>
                      <a:r>
                        <a:rPr lang="es-AR" sz="1400" dirty="0"/>
                        <a:t>1001</a:t>
                      </a:r>
                    </a:p>
                  </a:txBody>
                  <a:tcPr/>
                </a:tc>
                <a:extLst>
                  <a:ext uri="{0D108BD9-81ED-4DB2-BD59-A6C34878D82A}">
                    <a16:rowId xmlns:a16="http://schemas.microsoft.com/office/drawing/2014/main" val="10007"/>
                  </a:ext>
                </a:extLst>
              </a:tr>
              <a:tr h="241949">
                <a:tc>
                  <a:txBody>
                    <a:bodyPr/>
                    <a:lstStyle/>
                    <a:p>
                      <a:pPr algn="ctr"/>
                      <a:r>
                        <a:rPr lang="es-AR" sz="1400" dirty="0"/>
                        <a:t>7</a:t>
                      </a:r>
                    </a:p>
                  </a:txBody>
                  <a:tcPr/>
                </a:tc>
                <a:tc>
                  <a:txBody>
                    <a:bodyPr/>
                    <a:lstStyle/>
                    <a:p>
                      <a:pPr algn="ctr"/>
                      <a:r>
                        <a:rPr lang="es-AR" sz="1400" dirty="0"/>
                        <a:t>1010</a:t>
                      </a:r>
                    </a:p>
                  </a:txBody>
                  <a:tcPr/>
                </a:tc>
                <a:extLst>
                  <a:ext uri="{0D108BD9-81ED-4DB2-BD59-A6C34878D82A}">
                    <a16:rowId xmlns:a16="http://schemas.microsoft.com/office/drawing/2014/main" val="10008"/>
                  </a:ext>
                </a:extLst>
              </a:tr>
              <a:tr h="241949">
                <a:tc>
                  <a:txBody>
                    <a:bodyPr/>
                    <a:lstStyle/>
                    <a:p>
                      <a:pPr algn="ctr"/>
                      <a:r>
                        <a:rPr lang="es-AR" sz="1400" dirty="0"/>
                        <a:t>8</a:t>
                      </a:r>
                    </a:p>
                  </a:txBody>
                  <a:tcPr/>
                </a:tc>
                <a:tc>
                  <a:txBody>
                    <a:bodyPr/>
                    <a:lstStyle/>
                    <a:p>
                      <a:pPr algn="ctr"/>
                      <a:r>
                        <a:rPr lang="es-AR" sz="1400" dirty="0"/>
                        <a:t>1011</a:t>
                      </a:r>
                    </a:p>
                  </a:txBody>
                  <a:tcPr/>
                </a:tc>
                <a:extLst>
                  <a:ext uri="{0D108BD9-81ED-4DB2-BD59-A6C34878D82A}">
                    <a16:rowId xmlns:a16="http://schemas.microsoft.com/office/drawing/2014/main" val="10009"/>
                  </a:ext>
                </a:extLst>
              </a:tr>
              <a:tr h="241949">
                <a:tc>
                  <a:txBody>
                    <a:bodyPr/>
                    <a:lstStyle/>
                    <a:p>
                      <a:pPr algn="ctr"/>
                      <a:r>
                        <a:rPr lang="es-AR" sz="1400" dirty="0"/>
                        <a:t>9</a:t>
                      </a:r>
                    </a:p>
                  </a:txBody>
                  <a:tcPr/>
                </a:tc>
                <a:tc>
                  <a:txBody>
                    <a:bodyPr/>
                    <a:lstStyle/>
                    <a:p>
                      <a:pPr algn="ctr"/>
                      <a:r>
                        <a:rPr lang="es-AR" sz="1400" dirty="0"/>
                        <a:t>1100</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604628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 - Conversión</a:t>
            </a:r>
          </a:p>
        </p:txBody>
      </p:sp>
      <p:sp>
        <p:nvSpPr>
          <p:cNvPr id="6" name="1 Marcador de contenido"/>
          <p:cNvSpPr>
            <a:spLocks noGrp="1"/>
          </p:cNvSpPr>
          <p:nvPr>
            <p:ph idx="1"/>
          </p:nvPr>
        </p:nvSpPr>
        <p:spPr>
          <a:xfrm>
            <a:off x="872067" y="2416155"/>
            <a:ext cx="7408333" cy="3461117"/>
          </a:xfrm>
        </p:spPr>
        <p:txBody>
          <a:bodyPr>
            <a:normAutofit/>
          </a:bodyPr>
          <a:lstStyle/>
          <a:p>
            <a:pPr marL="0" indent="0" algn="just">
              <a:buNone/>
            </a:pPr>
            <a:r>
              <a:rPr lang="es-AR" u="sng" dirty="0"/>
              <a:t>Ejemplo</a:t>
            </a:r>
            <a:r>
              <a:rPr lang="es-AR" dirty="0"/>
              <a:t>: Convertir el numero decimal 18 a su equivalente XS3.</a:t>
            </a:r>
          </a:p>
          <a:p>
            <a:pPr marL="0" indent="0" algn="just">
              <a:buNone/>
            </a:pPr>
            <a:endParaRPr lang="es-AR" sz="1050" dirty="0"/>
          </a:p>
          <a:p>
            <a:pPr algn="just"/>
            <a:r>
              <a:rPr lang="es-AR" dirty="0"/>
              <a:t>Primero le sumamos 3 a cada dígito. Queda 4 11</a:t>
            </a:r>
            <a:br>
              <a:rPr lang="es-AR" dirty="0"/>
            </a:br>
            <a:endParaRPr lang="es-AR" dirty="0"/>
          </a:p>
          <a:p>
            <a:pPr algn="just"/>
            <a:r>
              <a:rPr lang="es-AR" dirty="0"/>
              <a:t>Luego cada resultado se transforma a BCD</a:t>
            </a:r>
            <a:br>
              <a:rPr lang="es-AR" dirty="0"/>
            </a:br>
            <a:r>
              <a:rPr lang="es-AR" dirty="0"/>
              <a:t>4 = 0100	11 = 1001</a:t>
            </a:r>
          </a:p>
        </p:txBody>
      </p:sp>
      <p:sp>
        <p:nvSpPr>
          <p:cNvPr id="9" name="8 CuadroTexto"/>
          <p:cNvSpPr txBox="1"/>
          <p:nvPr/>
        </p:nvSpPr>
        <p:spPr>
          <a:xfrm>
            <a:off x="287524" y="1425932"/>
            <a:ext cx="8568952" cy="461665"/>
          </a:xfrm>
          <a:prstGeom prst="rect">
            <a:avLst/>
          </a:prstGeom>
          <a:noFill/>
        </p:spPr>
        <p:txBody>
          <a:bodyPr wrap="square" rtlCol="0">
            <a:spAutoFit/>
          </a:bodyPr>
          <a:lstStyle/>
          <a:p>
            <a:pPr algn="ctr"/>
            <a:r>
              <a:rPr lang="es-AR" sz="2400" dirty="0">
                <a:solidFill>
                  <a:schemeClr val="bg1"/>
                </a:solidFill>
              </a:rPr>
              <a:t>Conversión de decimal a exceso 3</a:t>
            </a:r>
          </a:p>
        </p:txBody>
      </p:sp>
      <p:sp>
        <p:nvSpPr>
          <p:cNvPr id="5" name="1 Marcador de contenido"/>
          <p:cNvSpPr txBox="1">
            <a:spLocks/>
          </p:cNvSpPr>
          <p:nvPr/>
        </p:nvSpPr>
        <p:spPr>
          <a:xfrm>
            <a:off x="0" y="5884808"/>
            <a:ext cx="9144000" cy="1916230"/>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lgn="just">
              <a:buNone/>
            </a:pPr>
            <a:r>
              <a:rPr lang="es-AR" sz="2000" b="1" dirty="0">
                <a:solidFill>
                  <a:schemeClr val="tx1"/>
                </a:solidFill>
              </a:rPr>
              <a:t>Nota</a:t>
            </a:r>
            <a:r>
              <a:rPr lang="es-AR" sz="2000" dirty="0">
                <a:solidFill>
                  <a:schemeClr val="tx1"/>
                </a:solidFill>
              </a:rPr>
              <a:t>: En las conversiones de exceso 3 no se tiene en cuenta los códigos inválidos (1010, 1011, 1100, 1101, 1110, 1111) como vimos en el ejemplo anterior el número 11, el cual nos resultó de la suma de 8+3, se convirtió directamente al BCD 1001.</a:t>
            </a:r>
          </a:p>
        </p:txBody>
      </p:sp>
    </p:spTree>
    <p:extLst>
      <p:ext uri="{BB962C8B-B14F-4D97-AF65-F5344CB8AC3E}">
        <p14:creationId xmlns:p14="http://schemas.microsoft.com/office/powerpoint/2010/main" val="586398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5" name="1 Marcador de contenido"/>
          <p:cNvSpPr>
            <a:spLocks noGrp="1"/>
          </p:cNvSpPr>
          <p:nvPr>
            <p:ph idx="1"/>
          </p:nvPr>
        </p:nvSpPr>
        <p:spPr>
          <a:xfrm>
            <a:off x="872067" y="2511691"/>
            <a:ext cx="7408333" cy="3941645"/>
          </a:xfrm>
        </p:spPr>
        <p:txBody>
          <a:bodyPr>
            <a:normAutofit fontScale="92500"/>
          </a:bodyPr>
          <a:lstStyle/>
          <a:p>
            <a:pPr algn="just"/>
            <a:r>
              <a:rPr lang="es-AR" dirty="0"/>
              <a:t>Este sistema consta de diez símbolos que van desde el numero 0 hasta el numero 9, los cuales le dan la característica principal a este sistema conocido por todo el mundo. </a:t>
            </a:r>
          </a:p>
          <a:p>
            <a:pPr algn="just"/>
            <a:r>
              <a:rPr lang="es-AR" dirty="0"/>
              <a:t>Estos símbolos numéricos también forman unidades numéricas compuestas, al tomarlos como exponentes de un número que se encargará de regular el procedimiento, este número es llamado base. El numero base va a ser 10, por tal motivo también es conocido como "</a:t>
            </a:r>
            <a:r>
              <a:rPr lang="es-AR" b="1" dirty="0"/>
              <a:t>sistema de numeración en base 10</a:t>
            </a:r>
            <a:r>
              <a:rPr lang="es-AR" dirty="0"/>
              <a:t>"</a:t>
            </a:r>
          </a:p>
          <a:p>
            <a:pPr algn="just"/>
            <a:endParaRPr lang="es-AR" dirty="0"/>
          </a:p>
        </p:txBody>
      </p:sp>
      <p:sp>
        <p:nvSpPr>
          <p:cNvPr id="4" name="3 CuadroTexto"/>
          <p:cNvSpPr txBox="1"/>
          <p:nvPr/>
        </p:nvSpPr>
        <p:spPr>
          <a:xfrm>
            <a:off x="287524" y="1473700"/>
            <a:ext cx="8568952" cy="461665"/>
          </a:xfrm>
          <a:prstGeom prst="rect">
            <a:avLst/>
          </a:prstGeom>
          <a:noFill/>
        </p:spPr>
        <p:txBody>
          <a:bodyPr wrap="square" rtlCol="0">
            <a:spAutoFit/>
          </a:bodyPr>
          <a:lstStyle/>
          <a:p>
            <a:pPr algn="ctr"/>
            <a:r>
              <a:rPr lang="es-AR" sz="2400" dirty="0">
                <a:solidFill>
                  <a:schemeClr val="bg1"/>
                </a:solidFill>
              </a:rPr>
              <a:t>Decimal</a:t>
            </a:r>
          </a:p>
        </p:txBody>
      </p:sp>
    </p:spTree>
    <p:extLst>
      <p:ext uri="{BB962C8B-B14F-4D97-AF65-F5344CB8AC3E}">
        <p14:creationId xmlns:p14="http://schemas.microsoft.com/office/powerpoint/2010/main" val="2085163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 - Conversión</a:t>
            </a:r>
          </a:p>
        </p:txBody>
      </p:sp>
      <p:sp>
        <p:nvSpPr>
          <p:cNvPr id="6" name="1 Marcador de contenido"/>
          <p:cNvSpPr>
            <a:spLocks noGrp="1"/>
          </p:cNvSpPr>
          <p:nvPr>
            <p:ph idx="1"/>
          </p:nvPr>
        </p:nvSpPr>
        <p:spPr>
          <a:xfrm>
            <a:off x="872067" y="2675467"/>
            <a:ext cx="7408333" cy="3461117"/>
          </a:xfrm>
        </p:spPr>
        <p:txBody>
          <a:bodyPr>
            <a:normAutofit/>
          </a:bodyPr>
          <a:lstStyle/>
          <a:p>
            <a:pPr marL="0" indent="0" algn="just">
              <a:buNone/>
            </a:pPr>
            <a:r>
              <a:rPr lang="es-AR" u="sng" dirty="0"/>
              <a:t>Ejemplo</a:t>
            </a:r>
            <a:r>
              <a:rPr lang="es-AR" dirty="0"/>
              <a:t>: Convertir el BCD 00101001 a XS3.</a:t>
            </a:r>
            <a:br>
              <a:rPr lang="es-AR" dirty="0"/>
            </a:br>
            <a:endParaRPr lang="es-AR" sz="1050" dirty="0"/>
          </a:p>
          <a:p>
            <a:pPr algn="just"/>
            <a:r>
              <a:rPr lang="es-AR" dirty="0"/>
              <a:t>Separamos en grupos de bits. 0010 1001</a:t>
            </a:r>
            <a:br>
              <a:rPr lang="es-AR" dirty="0"/>
            </a:br>
            <a:endParaRPr lang="es-AR" dirty="0"/>
          </a:p>
          <a:p>
            <a:pPr algn="just"/>
            <a:r>
              <a:rPr lang="es-AR" dirty="0"/>
              <a:t>Sumamos 0011 a cada grupo</a:t>
            </a:r>
          </a:p>
          <a:p>
            <a:pPr algn="just"/>
            <a:endParaRPr lang="es-AR" dirty="0"/>
          </a:p>
          <a:p>
            <a:pPr marL="0" indent="0" algn="just">
              <a:buNone/>
            </a:pPr>
            <a:r>
              <a:rPr lang="es-AR" dirty="0"/>
              <a:t>El código XS3 01011100 equivale al BCD 00101001</a:t>
            </a:r>
          </a:p>
        </p:txBody>
      </p:sp>
      <p:sp>
        <p:nvSpPr>
          <p:cNvPr id="9" name="8 CuadroTexto"/>
          <p:cNvSpPr txBox="1"/>
          <p:nvPr/>
        </p:nvSpPr>
        <p:spPr>
          <a:xfrm>
            <a:off x="287524" y="1555588"/>
            <a:ext cx="8568952" cy="461665"/>
          </a:xfrm>
          <a:prstGeom prst="rect">
            <a:avLst/>
          </a:prstGeom>
          <a:noFill/>
        </p:spPr>
        <p:txBody>
          <a:bodyPr wrap="square" rtlCol="0">
            <a:spAutoFit/>
          </a:bodyPr>
          <a:lstStyle/>
          <a:p>
            <a:pPr algn="ctr"/>
            <a:r>
              <a:rPr lang="es-AR" sz="2400" dirty="0">
                <a:solidFill>
                  <a:schemeClr val="bg1"/>
                </a:solidFill>
              </a:rPr>
              <a:t>Conversión de BCD a XS3</a:t>
            </a:r>
          </a:p>
        </p:txBody>
      </p:sp>
    </p:spTree>
    <p:extLst>
      <p:ext uri="{BB962C8B-B14F-4D97-AF65-F5344CB8AC3E}">
        <p14:creationId xmlns:p14="http://schemas.microsoft.com/office/powerpoint/2010/main" val="3436121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 - Conversión</a:t>
            </a:r>
          </a:p>
        </p:txBody>
      </p:sp>
      <p:sp>
        <p:nvSpPr>
          <p:cNvPr id="6" name="1 Marcador de contenido"/>
          <p:cNvSpPr>
            <a:spLocks noGrp="1"/>
          </p:cNvSpPr>
          <p:nvPr>
            <p:ph idx="1"/>
          </p:nvPr>
        </p:nvSpPr>
        <p:spPr>
          <a:xfrm>
            <a:off x="872067" y="2675467"/>
            <a:ext cx="7408333" cy="3461117"/>
          </a:xfrm>
        </p:spPr>
        <p:txBody>
          <a:bodyPr>
            <a:normAutofit fontScale="85000" lnSpcReduction="20000"/>
          </a:bodyPr>
          <a:lstStyle/>
          <a:p>
            <a:pPr marL="0" indent="0" algn="just">
              <a:buNone/>
            </a:pPr>
            <a:r>
              <a:rPr lang="es-AR" u="sng" dirty="0"/>
              <a:t>Ejemplo</a:t>
            </a:r>
            <a:r>
              <a:rPr lang="es-AR" dirty="0"/>
              <a:t>: Convertir 10011010 XS3 a decimal.</a:t>
            </a:r>
            <a:br>
              <a:rPr lang="es-AR" dirty="0"/>
            </a:br>
            <a:endParaRPr lang="es-AR" sz="1050" dirty="0"/>
          </a:p>
          <a:p>
            <a:pPr algn="just"/>
            <a:r>
              <a:rPr lang="es-AR" dirty="0"/>
              <a:t>Separamos en 4 bits: 1001 1010</a:t>
            </a:r>
            <a:br>
              <a:rPr lang="es-AR" dirty="0"/>
            </a:br>
            <a:endParaRPr lang="es-AR" dirty="0"/>
          </a:p>
          <a:p>
            <a:pPr algn="just"/>
            <a:r>
              <a:rPr lang="es-AR" dirty="0"/>
              <a:t>Convirtiendo a decimal 1001 1010: 9  10</a:t>
            </a:r>
          </a:p>
          <a:p>
            <a:pPr algn="just"/>
            <a:endParaRPr lang="es-AR" dirty="0"/>
          </a:p>
          <a:p>
            <a:pPr algn="just"/>
            <a:r>
              <a:rPr lang="es-AR" dirty="0"/>
              <a:t>Restamos 3 a cada resultado: 6 7</a:t>
            </a:r>
          </a:p>
          <a:p>
            <a:pPr algn="just"/>
            <a:endParaRPr lang="es-AR" dirty="0"/>
          </a:p>
          <a:p>
            <a:pPr marL="0" indent="0" algn="just">
              <a:buNone/>
            </a:pPr>
            <a:r>
              <a:rPr lang="es-AR" dirty="0"/>
              <a:t>El número 67</a:t>
            </a:r>
            <a:r>
              <a:rPr lang="es-AR" baseline="-25000" dirty="0"/>
              <a:t>10</a:t>
            </a:r>
            <a:r>
              <a:rPr lang="es-AR" dirty="0"/>
              <a:t> equivale al XS3 10011010</a:t>
            </a:r>
          </a:p>
          <a:p>
            <a:pPr marL="0" indent="0" algn="just">
              <a:buNone/>
            </a:pPr>
            <a:endParaRPr lang="es-AR" dirty="0"/>
          </a:p>
        </p:txBody>
      </p:sp>
      <p:sp>
        <p:nvSpPr>
          <p:cNvPr id="9" name="8 CuadroTexto"/>
          <p:cNvSpPr txBox="1"/>
          <p:nvPr/>
        </p:nvSpPr>
        <p:spPr>
          <a:xfrm>
            <a:off x="287524" y="1484784"/>
            <a:ext cx="8568952" cy="461665"/>
          </a:xfrm>
          <a:prstGeom prst="rect">
            <a:avLst/>
          </a:prstGeom>
          <a:noFill/>
        </p:spPr>
        <p:txBody>
          <a:bodyPr wrap="square" rtlCol="0">
            <a:spAutoFit/>
          </a:bodyPr>
          <a:lstStyle/>
          <a:p>
            <a:pPr algn="ctr"/>
            <a:r>
              <a:rPr lang="es-AR" sz="2400" dirty="0">
                <a:solidFill>
                  <a:schemeClr val="bg1"/>
                </a:solidFill>
              </a:rPr>
              <a:t>Conversión de XS3 a decimal</a:t>
            </a:r>
          </a:p>
        </p:txBody>
      </p:sp>
    </p:spTree>
    <p:extLst>
      <p:ext uri="{BB962C8B-B14F-4D97-AF65-F5344CB8AC3E}">
        <p14:creationId xmlns:p14="http://schemas.microsoft.com/office/powerpoint/2010/main" val="2091619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6" name="1 Marcador de contenido"/>
          <p:cNvSpPr>
            <a:spLocks noGrp="1"/>
          </p:cNvSpPr>
          <p:nvPr>
            <p:ph idx="1"/>
          </p:nvPr>
        </p:nvSpPr>
        <p:spPr>
          <a:xfrm>
            <a:off x="872067" y="2675467"/>
            <a:ext cx="7408333" cy="3461117"/>
          </a:xfrm>
        </p:spPr>
        <p:txBody>
          <a:bodyPr>
            <a:normAutofit/>
          </a:bodyPr>
          <a:lstStyle/>
          <a:p>
            <a:pPr algn="just"/>
            <a:r>
              <a:rPr lang="es-AR" dirty="0"/>
              <a:t>Existen algunas situaciones en electrónica digital en el cual solo necesitamos que al incrementarse la cuenta en un nivel solo cambie de estado (de 0 a 1 o viceversa) uno y únicamente un solo bit.</a:t>
            </a:r>
          </a:p>
          <a:p>
            <a:pPr algn="just"/>
            <a:r>
              <a:rPr lang="es-AR" dirty="0"/>
              <a:t>La solución esta en el código Gray, un código binario sin peso que no tiene ninguna relación con el código BCD.</a:t>
            </a:r>
          </a:p>
          <a:p>
            <a:pPr marL="0" indent="0" algn="just">
              <a:buNone/>
            </a:pPr>
            <a:endParaRPr lang="es-AR" dirty="0"/>
          </a:p>
        </p:txBody>
      </p:sp>
      <p:sp>
        <p:nvSpPr>
          <p:cNvPr id="9" name="8 CuadroTexto"/>
          <p:cNvSpPr txBox="1"/>
          <p:nvPr/>
        </p:nvSpPr>
        <p:spPr>
          <a:xfrm>
            <a:off x="287524" y="1628800"/>
            <a:ext cx="8568952" cy="461665"/>
          </a:xfrm>
          <a:prstGeom prst="rect">
            <a:avLst/>
          </a:prstGeom>
          <a:noFill/>
        </p:spPr>
        <p:txBody>
          <a:bodyPr wrap="square" rtlCol="0">
            <a:spAutoFit/>
          </a:bodyPr>
          <a:lstStyle/>
          <a:p>
            <a:pPr algn="ctr"/>
            <a:r>
              <a:rPr lang="es-AR" sz="2400" dirty="0">
                <a:solidFill>
                  <a:schemeClr val="bg1"/>
                </a:solidFill>
              </a:rPr>
              <a:t>Código Gray</a:t>
            </a:r>
          </a:p>
        </p:txBody>
      </p:sp>
    </p:spTree>
    <p:extLst>
      <p:ext uri="{BB962C8B-B14F-4D97-AF65-F5344CB8AC3E}">
        <p14:creationId xmlns:p14="http://schemas.microsoft.com/office/powerpoint/2010/main" val="37430065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 - Conversión</a:t>
            </a:r>
          </a:p>
        </p:txBody>
      </p:sp>
      <p:sp>
        <p:nvSpPr>
          <p:cNvPr id="6" name="1 Marcador de contenido"/>
          <p:cNvSpPr>
            <a:spLocks noGrp="1"/>
          </p:cNvSpPr>
          <p:nvPr>
            <p:ph idx="1"/>
          </p:nvPr>
        </p:nvSpPr>
        <p:spPr>
          <a:xfrm>
            <a:off x="872067" y="2675467"/>
            <a:ext cx="7408333" cy="897549"/>
          </a:xfrm>
        </p:spPr>
        <p:txBody>
          <a:bodyPr>
            <a:normAutofit/>
          </a:bodyPr>
          <a:lstStyle/>
          <a:p>
            <a:pPr marL="0" indent="0" algn="just">
              <a:buNone/>
            </a:pPr>
            <a:r>
              <a:rPr lang="es-AR" u="sng" dirty="0"/>
              <a:t>Ejemplo</a:t>
            </a:r>
            <a:r>
              <a:rPr lang="es-AR" dirty="0"/>
              <a:t>: Convertir el numero binario 0010 a código Gray.</a:t>
            </a:r>
          </a:p>
        </p:txBody>
      </p:sp>
      <p:sp>
        <p:nvSpPr>
          <p:cNvPr id="9" name="8 CuadroTexto"/>
          <p:cNvSpPr txBox="1"/>
          <p:nvPr/>
        </p:nvSpPr>
        <p:spPr>
          <a:xfrm>
            <a:off x="287524" y="1665716"/>
            <a:ext cx="8568952" cy="461665"/>
          </a:xfrm>
          <a:prstGeom prst="rect">
            <a:avLst/>
          </a:prstGeom>
          <a:noFill/>
        </p:spPr>
        <p:txBody>
          <a:bodyPr wrap="square" rtlCol="0">
            <a:spAutoFit/>
          </a:bodyPr>
          <a:lstStyle/>
          <a:p>
            <a:pPr algn="ctr"/>
            <a:r>
              <a:rPr lang="es-AR" sz="2400" dirty="0">
                <a:solidFill>
                  <a:schemeClr val="bg1"/>
                </a:solidFill>
              </a:rPr>
              <a:t>Conversión de número binario a Código Gray</a:t>
            </a:r>
          </a:p>
        </p:txBody>
      </p:sp>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1127" t="44319" r="35761" b="15383"/>
          <a:stretch/>
        </p:blipFill>
        <p:spPr bwMode="auto">
          <a:xfrm>
            <a:off x="3414674" y="3212976"/>
            <a:ext cx="2016224" cy="34840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5862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 - Conversión</a:t>
            </a:r>
          </a:p>
        </p:txBody>
      </p:sp>
      <p:sp>
        <p:nvSpPr>
          <p:cNvPr id="6" name="1 Marcador de contenido"/>
          <p:cNvSpPr>
            <a:spLocks noGrp="1"/>
          </p:cNvSpPr>
          <p:nvPr>
            <p:ph idx="1"/>
          </p:nvPr>
        </p:nvSpPr>
        <p:spPr>
          <a:xfrm>
            <a:off x="872067" y="2552635"/>
            <a:ext cx="7408333" cy="897549"/>
          </a:xfrm>
        </p:spPr>
        <p:txBody>
          <a:bodyPr>
            <a:normAutofit lnSpcReduction="10000"/>
          </a:bodyPr>
          <a:lstStyle/>
          <a:p>
            <a:pPr marL="0" indent="0" algn="just">
              <a:buNone/>
            </a:pPr>
            <a:r>
              <a:rPr lang="es-AR" u="sng" dirty="0"/>
              <a:t>Ejemplo</a:t>
            </a:r>
            <a:r>
              <a:rPr lang="es-AR" dirty="0"/>
              <a:t>: Convertir el numero  en código Gray 1001 a numero binario.</a:t>
            </a:r>
          </a:p>
        </p:txBody>
      </p:sp>
      <p:sp>
        <p:nvSpPr>
          <p:cNvPr id="9" name="8 CuadroTexto"/>
          <p:cNvSpPr txBox="1"/>
          <p:nvPr/>
        </p:nvSpPr>
        <p:spPr>
          <a:xfrm>
            <a:off x="287524" y="1725005"/>
            <a:ext cx="8568952" cy="461665"/>
          </a:xfrm>
          <a:prstGeom prst="rect">
            <a:avLst/>
          </a:prstGeom>
          <a:noFill/>
        </p:spPr>
        <p:txBody>
          <a:bodyPr wrap="square" rtlCol="0">
            <a:spAutoFit/>
          </a:bodyPr>
          <a:lstStyle/>
          <a:p>
            <a:pPr algn="ctr"/>
            <a:r>
              <a:rPr lang="es-AR" sz="2400" dirty="0">
                <a:solidFill>
                  <a:schemeClr val="bg1"/>
                </a:solidFill>
              </a:rPr>
              <a:t>Conversión de número en Código Gray a binario </a:t>
            </a:r>
          </a:p>
        </p:txBody>
      </p:sp>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2766" t="44982" r="36850" b="16772"/>
          <a:stretch/>
        </p:blipFill>
        <p:spPr bwMode="auto">
          <a:xfrm>
            <a:off x="3491880" y="3212976"/>
            <a:ext cx="1655580" cy="34282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9308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6" name="1 Marcador de contenido"/>
          <p:cNvSpPr>
            <a:spLocks noGrp="1"/>
          </p:cNvSpPr>
          <p:nvPr>
            <p:ph idx="1"/>
          </p:nvPr>
        </p:nvSpPr>
        <p:spPr>
          <a:xfrm>
            <a:off x="872067" y="2417121"/>
            <a:ext cx="7408333" cy="4509120"/>
          </a:xfrm>
        </p:spPr>
        <p:txBody>
          <a:bodyPr>
            <a:normAutofit fontScale="85000" lnSpcReduction="20000"/>
          </a:bodyPr>
          <a:lstStyle/>
          <a:p>
            <a:pPr marL="0" indent="0" algn="just">
              <a:buNone/>
            </a:pPr>
            <a:r>
              <a:rPr lang="es-AR" dirty="0"/>
              <a:t>Las computadoras utilizan cuatro métodos para la representación interna de números enteros (positivos y negativos); éstos son los siguientes: </a:t>
            </a:r>
          </a:p>
          <a:p>
            <a:pPr algn="just"/>
            <a:r>
              <a:rPr lang="es-AR" dirty="0"/>
              <a:t>Módulo y signo</a:t>
            </a:r>
          </a:p>
          <a:p>
            <a:pPr algn="just"/>
            <a:r>
              <a:rPr lang="es-AR" dirty="0"/>
              <a:t>Complemento a 1</a:t>
            </a:r>
          </a:p>
          <a:p>
            <a:pPr algn="just"/>
            <a:r>
              <a:rPr lang="es-AR" dirty="0"/>
              <a:t>Complemento a 2</a:t>
            </a:r>
          </a:p>
          <a:p>
            <a:pPr algn="just"/>
            <a:r>
              <a:rPr lang="es-AR" dirty="0"/>
              <a:t>Exceso a 2</a:t>
            </a:r>
            <a:r>
              <a:rPr lang="es-AR" baseline="30000" dirty="0"/>
              <a:t>n-1 </a:t>
            </a:r>
          </a:p>
          <a:p>
            <a:pPr marL="0" indent="0" algn="just">
              <a:buNone/>
            </a:pPr>
            <a:r>
              <a:rPr lang="es-AR" dirty="0"/>
              <a:t>Estas representaciones de números utilizan el sistema binario y se considera que tenemos un número limitado de bits para cada dato numérico. Este número de bits disponibles lo representamos por n. También se pueden representar mediante estos métodos números reales. </a:t>
            </a:r>
          </a:p>
        </p:txBody>
      </p:sp>
      <p:sp>
        <p:nvSpPr>
          <p:cNvPr id="9" name="8 CuadroTexto"/>
          <p:cNvSpPr txBox="1"/>
          <p:nvPr/>
        </p:nvSpPr>
        <p:spPr>
          <a:xfrm>
            <a:off x="287524" y="1484784"/>
            <a:ext cx="8568952" cy="461665"/>
          </a:xfrm>
          <a:prstGeom prst="rect">
            <a:avLst/>
          </a:prstGeom>
          <a:noFill/>
        </p:spPr>
        <p:txBody>
          <a:bodyPr wrap="square" rtlCol="0">
            <a:spAutoFit/>
          </a:bodyPr>
          <a:lstStyle/>
          <a:p>
            <a:pPr algn="ctr"/>
            <a:r>
              <a:rPr lang="es-AR" sz="2400" dirty="0">
                <a:solidFill>
                  <a:schemeClr val="bg1"/>
                </a:solidFill>
              </a:rPr>
              <a:t>Representación de Números Enteros</a:t>
            </a:r>
          </a:p>
        </p:txBody>
      </p:sp>
    </p:spTree>
    <p:extLst>
      <p:ext uri="{BB962C8B-B14F-4D97-AF65-F5344CB8AC3E}">
        <p14:creationId xmlns:p14="http://schemas.microsoft.com/office/powerpoint/2010/main" val="60924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6" name="1 Marcador de contenido"/>
          <p:cNvSpPr>
            <a:spLocks noGrp="1"/>
          </p:cNvSpPr>
          <p:nvPr>
            <p:ph idx="1"/>
          </p:nvPr>
        </p:nvSpPr>
        <p:spPr>
          <a:xfrm>
            <a:off x="872067" y="2417121"/>
            <a:ext cx="7408333" cy="4509120"/>
          </a:xfrm>
        </p:spPr>
        <p:txBody>
          <a:bodyPr>
            <a:normAutofit fontScale="92500" lnSpcReduction="10000"/>
          </a:bodyPr>
          <a:lstStyle/>
          <a:p>
            <a:pPr marL="0" indent="0" algn="just">
              <a:buNone/>
            </a:pPr>
            <a:r>
              <a:rPr lang="es-AR" dirty="0"/>
              <a:t>En este sistema de representación, también llamado binario con signo, el bit que está situado más a la izquierda representa el signo, y su valor será 0 para el signo + y 1 para el signo -. El resto de bits (n-1) representan el módulo del número. Suponemos en principio que los números no poseen parte decimal, por lo que la coma se supone implícita a la derecha. </a:t>
            </a:r>
          </a:p>
          <a:p>
            <a:pPr marL="0" indent="0" algn="just">
              <a:buNone/>
            </a:pPr>
            <a:r>
              <a:rPr lang="es-AR" dirty="0"/>
              <a:t>Por ejemplo, supongamos que disponemos de 8 bits, y queremos representar los números 10 y –10. Veamos cuales son sus representaciones.</a:t>
            </a:r>
          </a:p>
          <a:p>
            <a:pPr marL="0" indent="0" algn="just">
              <a:buNone/>
            </a:pPr>
            <a:r>
              <a:rPr lang="es-AR" dirty="0"/>
              <a:t>0 (+) 0 0 0 1 0 1 0, representa al número 10, y</a:t>
            </a:r>
          </a:p>
          <a:p>
            <a:pPr marL="0" indent="0" algn="just">
              <a:buNone/>
            </a:pPr>
            <a:r>
              <a:rPr lang="es-AR" dirty="0"/>
              <a:t>1  (-)  0 0 0 1 0 1 0, representa al número –10.</a:t>
            </a:r>
          </a:p>
        </p:txBody>
      </p:sp>
      <p:sp>
        <p:nvSpPr>
          <p:cNvPr id="9" name="8 CuadroTexto"/>
          <p:cNvSpPr txBox="1"/>
          <p:nvPr/>
        </p:nvSpPr>
        <p:spPr>
          <a:xfrm>
            <a:off x="287524" y="1426415"/>
            <a:ext cx="8568952" cy="461665"/>
          </a:xfrm>
          <a:prstGeom prst="rect">
            <a:avLst/>
          </a:prstGeom>
          <a:noFill/>
        </p:spPr>
        <p:txBody>
          <a:bodyPr wrap="square" rtlCol="0">
            <a:spAutoFit/>
          </a:bodyPr>
          <a:lstStyle/>
          <a:p>
            <a:pPr algn="ctr"/>
            <a:r>
              <a:rPr lang="es-AR" sz="2400" dirty="0">
                <a:solidFill>
                  <a:schemeClr val="bg1"/>
                </a:solidFill>
              </a:rPr>
              <a:t>Módulo y Signo (MS)</a:t>
            </a:r>
          </a:p>
        </p:txBody>
      </p:sp>
    </p:spTree>
    <p:extLst>
      <p:ext uri="{BB962C8B-B14F-4D97-AF65-F5344CB8AC3E}">
        <p14:creationId xmlns:p14="http://schemas.microsoft.com/office/powerpoint/2010/main" val="3448127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mc:AlternateContent xmlns:mc="http://schemas.openxmlformats.org/markup-compatibility/2006" xmlns:a14="http://schemas.microsoft.com/office/drawing/2010/main">
        <mc:Choice Requires="a14">
          <p:sp>
            <p:nvSpPr>
              <p:cNvPr id="6" name="1 Marcador de contenido"/>
              <p:cNvSpPr>
                <a:spLocks noGrp="1"/>
              </p:cNvSpPr>
              <p:nvPr>
                <p:ph idx="1"/>
              </p:nvPr>
            </p:nvSpPr>
            <p:spPr>
              <a:xfrm>
                <a:off x="872067" y="2417121"/>
                <a:ext cx="7408333" cy="4509120"/>
              </a:xfrm>
            </p:spPr>
            <p:txBody>
              <a:bodyPr>
                <a:normAutofit fontScale="92500" lnSpcReduction="10000"/>
              </a:bodyPr>
              <a:lstStyle/>
              <a:p>
                <a:pPr marL="0" indent="0" algn="just" fontAlgn="base">
                  <a:buFont typeface="Arial" panose="020B0604020202020204" pitchFamily="34" charset="0"/>
                  <a:buNone/>
                </a:pPr>
                <a:r>
                  <a:rPr lang="es-AR" dirty="0"/>
                  <a:t>Para módulo y signo, si se disponen de n bits en total, el rango de representación es: </a:t>
                </a:r>
              </a:p>
              <a:p>
                <a:pPr marL="0" indent="0" algn="ctr" fontAlgn="base">
                  <a:buFont typeface="Arial" panose="020B0604020202020204" pitchFamily="34" charset="0"/>
                  <a:buNone/>
                </a:pPr>
                <a14:m>
                  <m:oMath xmlns:m="http://schemas.openxmlformats.org/officeDocument/2006/math">
                    <m:r>
                      <a:rPr lang="es-AR" b="0" i="1" smtClean="0">
                        <a:latin typeface="Cambria Math"/>
                      </a:rPr>
                      <m:t>−</m:t>
                    </m:r>
                    <m:d>
                      <m:dPr>
                        <m:ctrlPr>
                          <a:rPr lang="es-AR" b="0" i="1" smtClean="0">
                            <a:latin typeface="Cambria Math" panose="02040503050406030204" pitchFamily="18" charset="0"/>
                          </a:rPr>
                        </m:ctrlPr>
                      </m:dPr>
                      <m:e>
                        <m:sSup>
                          <m:sSupPr>
                            <m:ctrlPr>
                              <a:rPr lang="es-AR" b="0" i="1" smtClean="0">
                                <a:latin typeface="Cambria Math" panose="02040503050406030204" pitchFamily="18" charset="0"/>
                              </a:rPr>
                            </m:ctrlPr>
                          </m:sSupPr>
                          <m:e>
                            <m:r>
                              <a:rPr lang="es-AR" b="0" i="1" smtClean="0">
                                <a:latin typeface="Cambria Math"/>
                              </a:rPr>
                              <m:t>2</m:t>
                            </m:r>
                          </m:e>
                          <m:sup>
                            <m:r>
                              <a:rPr lang="es-AR" b="0" i="1" smtClean="0">
                                <a:latin typeface="Cambria Math"/>
                              </a:rPr>
                              <m:t>𝑛</m:t>
                            </m:r>
                            <m:r>
                              <a:rPr lang="es-AR" b="0" i="1" smtClean="0">
                                <a:latin typeface="Cambria Math"/>
                              </a:rPr>
                              <m:t>−1</m:t>
                            </m:r>
                          </m:sup>
                        </m:sSup>
                        <m:r>
                          <a:rPr lang="es-AR" b="0" i="1" smtClean="0">
                            <a:latin typeface="Cambria Math"/>
                          </a:rPr>
                          <m:t>−1</m:t>
                        </m:r>
                      </m:e>
                    </m:d>
                    <m:r>
                      <a:rPr lang="es-AR" b="0" i="1" smtClean="0">
                        <a:latin typeface="Cambria Math"/>
                        <a:ea typeface="Cambria Math"/>
                      </a:rPr>
                      <m:t>≤</m:t>
                    </m:r>
                    <m:r>
                      <a:rPr lang="es-AR" b="0" i="1" smtClean="0">
                        <a:latin typeface="Cambria Math"/>
                        <a:ea typeface="Cambria Math"/>
                      </a:rPr>
                      <m:t>𝑋</m:t>
                    </m:r>
                    <m:r>
                      <a:rPr lang="es-AR" b="0" i="1" smtClean="0">
                        <a:latin typeface="Cambria Math"/>
                        <a:ea typeface="Cambria Math"/>
                      </a:rPr>
                      <m:t>≤</m:t>
                    </m:r>
                    <m:sSup>
                      <m:sSupPr>
                        <m:ctrlPr>
                          <a:rPr lang="es-AR" b="0" i="1" smtClean="0">
                            <a:latin typeface="Cambria Math" panose="02040503050406030204" pitchFamily="18" charset="0"/>
                            <a:ea typeface="Cambria Math"/>
                          </a:rPr>
                        </m:ctrlPr>
                      </m:sSupPr>
                      <m:e>
                        <m:r>
                          <a:rPr lang="es-AR" b="0" i="1" smtClean="0">
                            <a:latin typeface="Cambria Math"/>
                            <a:ea typeface="Cambria Math"/>
                          </a:rPr>
                          <m:t>2</m:t>
                        </m:r>
                      </m:e>
                      <m:sup>
                        <m:r>
                          <a:rPr lang="es-AR" b="0" i="1" smtClean="0">
                            <a:latin typeface="Cambria Math"/>
                            <a:ea typeface="Cambria Math"/>
                          </a:rPr>
                          <m:t>𝑛</m:t>
                        </m:r>
                        <m:r>
                          <a:rPr lang="es-AR" b="0" i="1" smtClean="0">
                            <a:latin typeface="Cambria Math"/>
                            <a:ea typeface="Cambria Math"/>
                          </a:rPr>
                          <m:t>−1</m:t>
                        </m:r>
                      </m:sup>
                    </m:sSup>
                    <m:r>
                      <a:rPr lang="es-AR" b="0" i="1" smtClean="0">
                        <a:latin typeface="Cambria Math"/>
                        <a:ea typeface="Cambria Math"/>
                      </a:rPr>
                      <m:t>−1</m:t>
                    </m:r>
                  </m:oMath>
                </a14:m>
                <a:r>
                  <a:rPr lang="es-AR" dirty="0"/>
                  <a:t>,</a:t>
                </a:r>
              </a:p>
              <a:p>
                <a:pPr marL="0" indent="0" algn="just" fontAlgn="base">
                  <a:buFont typeface="Arial" panose="020B0604020202020204" pitchFamily="34" charset="0"/>
                  <a:buNone/>
                </a:pPr>
                <a:r>
                  <a:rPr lang="es-AR" dirty="0"/>
                  <a:t>donde para el caso de n = 8 bits, el rango de representación va desde –127 a 127. </a:t>
                </a:r>
              </a:p>
              <a:p>
                <a:pPr marL="0" indent="0" algn="just" fontAlgn="base">
                  <a:buFont typeface="Arial" panose="020B0604020202020204" pitchFamily="34" charset="0"/>
                  <a:buNone/>
                </a:pPr>
                <a:r>
                  <a:rPr lang="es-AR" dirty="0"/>
                  <a:t>La ventaja que presenta este sistema frente a otros es la de poseer rango simétrico (igual cantidad de números positivos que negativos), mientras que su mayor inconveniente es el de poseer dos representaciones para el número 0. El cual se representa tanto con un signo positivo (0) como con uno negativo (1) y el resto de los bits en 0.</a:t>
                </a:r>
              </a:p>
            </p:txBody>
          </p:sp>
        </mc:Choice>
        <mc:Fallback xmlns="">
          <p:sp>
            <p:nvSpPr>
              <p:cNvPr id="6" name="1 Marcador de contenido"/>
              <p:cNvSpPr>
                <a:spLocks noGrp="1" noRot="1" noChangeAspect="1" noMove="1" noResize="1" noEditPoints="1" noAdjustHandles="1" noChangeArrowheads="1" noChangeShapeType="1" noTextEdit="1"/>
              </p:cNvSpPr>
              <p:nvPr>
                <p:ph idx="1"/>
              </p:nvPr>
            </p:nvSpPr>
            <p:spPr>
              <a:xfrm>
                <a:off x="872067" y="2417121"/>
                <a:ext cx="7408333" cy="4509120"/>
              </a:xfrm>
              <a:blipFill>
                <a:blip r:embed="rId3"/>
                <a:stretch>
                  <a:fillRect l="-1070" t="-677" r="-1070" b="-2842"/>
                </a:stretch>
              </a:blipFill>
            </p:spPr>
            <p:txBody>
              <a:bodyPr/>
              <a:lstStyle/>
              <a:p>
                <a:r>
                  <a:rPr lang="en-US">
                    <a:noFill/>
                  </a:rPr>
                  <a:t> </a:t>
                </a:r>
              </a:p>
            </p:txBody>
          </p:sp>
        </mc:Fallback>
      </mc:AlternateContent>
      <p:sp>
        <p:nvSpPr>
          <p:cNvPr id="9" name="8 CuadroTexto"/>
          <p:cNvSpPr txBox="1"/>
          <p:nvPr/>
        </p:nvSpPr>
        <p:spPr>
          <a:xfrm>
            <a:off x="287524" y="1426415"/>
            <a:ext cx="8568952" cy="461665"/>
          </a:xfrm>
          <a:prstGeom prst="rect">
            <a:avLst/>
          </a:prstGeom>
          <a:noFill/>
        </p:spPr>
        <p:txBody>
          <a:bodyPr wrap="square" rtlCol="0">
            <a:spAutoFit/>
          </a:bodyPr>
          <a:lstStyle/>
          <a:p>
            <a:pPr algn="ctr"/>
            <a:r>
              <a:rPr lang="es-AR" sz="2400" dirty="0">
                <a:solidFill>
                  <a:schemeClr val="bg1"/>
                </a:solidFill>
              </a:rPr>
              <a:t>Módulo y Signo (MS)</a:t>
            </a:r>
          </a:p>
        </p:txBody>
      </p:sp>
    </p:spTree>
    <p:extLst>
      <p:ext uri="{BB962C8B-B14F-4D97-AF65-F5344CB8AC3E}">
        <p14:creationId xmlns:p14="http://schemas.microsoft.com/office/powerpoint/2010/main" val="335503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6" name="1 Marcador de contenido"/>
          <p:cNvSpPr>
            <a:spLocks noGrp="1"/>
          </p:cNvSpPr>
          <p:nvPr>
            <p:ph idx="1"/>
          </p:nvPr>
        </p:nvSpPr>
        <p:spPr>
          <a:xfrm>
            <a:off x="872067" y="2417121"/>
            <a:ext cx="7408333" cy="4509120"/>
          </a:xfrm>
        </p:spPr>
        <p:txBody>
          <a:bodyPr>
            <a:normAutofit fontScale="92500" lnSpcReduction="10000"/>
          </a:bodyPr>
          <a:lstStyle/>
          <a:p>
            <a:pPr marL="0" indent="0" algn="just" fontAlgn="base">
              <a:buFont typeface="Arial" panose="020B0604020202020204" pitchFamily="34" charset="0"/>
              <a:buNone/>
            </a:pPr>
            <a:r>
              <a:rPr lang="es-AR" dirty="0"/>
              <a:t>Este sistema de representación utiliza el bit de más a la izquierda para el signo, correspondiendo el 0 para el signo + y el 1 para el signo -. Para los números positivos, los n-1 bits de la derecha representan el módulo (igual que en el sistema anterior). El negativo de un número positivo se obtiene complementando todos sus dígitos (cambiando ceros por uno y viceversa) incluido el signo. </a:t>
            </a:r>
          </a:p>
          <a:p>
            <a:pPr marL="0" indent="0" algn="just" fontAlgn="base">
              <a:buFont typeface="Arial" panose="020B0604020202020204" pitchFamily="34" charset="0"/>
              <a:buNone/>
            </a:pPr>
            <a:r>
              <a:rPr lang="es-AR" dirty="0"/>
              <a:t>Veamos la representación en complemento a 1 de los números 10 y –10 para el caso de n=8 bits:</a:t>
            </a:r>
          </a:p>
          <a:p>
            <a:pPr marL="0" indent="0" algn="just" fontAlgn="base">
              <a:buFont typeface="Arial" panose="020B0604020202020204" pitchFamily="34" charset="0"/>
              <a:buNone/>
            </a:pPr>
            <a:r>
              <a:rPr lang="es-AR" dirty="0"/>
              <a:t>0 (+) 0 0 0 1 0 1 0, representa al número 10, y</a:t>
            </a:r>
          </a:p>
          <a:p>
            <a:pPr marL="0" indent="0" algn="just" fontAlgn="base">
              <a:buFont typeface="Arial" panose="020B0604020202020204" pitchFamily="34" charset="0"/>
              <a:buNone/>
            </a:pPr>
            <a:r>
              <a:rPr lang="es-AR" dirty="0"/>
              <a:t>1  (-)  1 1 1 0 1 0 1, representa al número –10.</a:t>
            </a:r>
          </a:p>
        </p:txBody>
      </p:sp>
      <p:sp>
        <p:nvSpPr>
          <p:cNvPr id="9" name="8 CuadroTexto"/>
          <p:cNvSpPr txBox="1"/>
          <p:nvPr/>
        </p:nvSpPr>
        <p:spPr>
          <a:xfrm>
            <a:off x="287524" y="1484784"/>
            <a:ext cx="8568952" cy="461665"/>
          </a:xfrm>
          <a:prstGeom prst="rect">
            <a:avLst/>
          </a:prstGeom>
          <a:noFill/>
        </p:spPr>
        <p:txBody>
          <a:bodyPr wrap="square" rtlCol="0">
            <a:spAutoFit/>
          </a:bodyPr>
          <a:lstStyle/>
          <a:p>
            <a:pPr algn="ctr"/>
            <a:r>
              <a:rPr lang="es-AR" sz="2400" dirty="0">
                <a:solidFill>
                  <a:schemeClr val="bg1"/>
                </a:solidFill>
              </a:rPr>
              <a:t>Complemento a 1</a:t>
            </a:r>
          </a:p>
        </p:txBody>
      </p:sp>
    </p:spTree>
    <p:extLst>
      <p:ext uri="{BB962C8B-B14F-4D97-AF65-F5344CB8AC3E}">
        <p14:creationId xmlns:p14="http://schemas.microsoft.com/office/powerpoint/2010/main" val="1126190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mc:AlternateContent xmlns:mc="http://schemas.openxmlformats.org/markup-compatibility/2006" xmlns:a14="http://schemas.microsoft.com/office/drawing/2010/main">
        <mc:Choice Requires="a14">
          <p:sp>
            <p:nvSpPr>
              <p:cNvPr id="6" name="1 Marcador de contenido"/>
              <p:cNvSpPr>
                <a:spLocks noGrp="1"/>
              </p:cNvSpPr>
              <p:nvPr>
                <p:ph idx="1"/>
              </p:nvPr>
            </p:nvSpPr>
            <p:spPr>
              <a:xfrm>
                <a:off x="872067" y="2417121"/>
                <a:ext cx="7408333" cy="4509120"/>
              </a:xfrm>
            </p:spPr>
            <p:txBody>
              <a:bodyPr>
                <a:normAutofit fontScale="92500"/>
              </a:bodyPr>
              <a:lstStyle/>
              <a:p>
                <a:pPr marL="0" indent="0" algn="just" fontAlgn="base">
                  <a:buFont typeface="Arial" panose="020B0604020202020204" pitchFamily="34" charset="0"/>
                  <a:buNone/>
                </a:pPr>
                <a:r>
                  <a:rPr lang="es-AR" dirty="0"/>
                  <a:t>Para el complemento a 1 el rango de representación es, si se disponen de n bits:</a:t>
                </a:r>
              </a:p>
              <a:p>
                <a:pPr marL="0" indent="0" algn="ctr" fontAlgn="base">
                  <a:buFont typeface="Arial" panose="020B0604020202020204" pitchFamily="34" charset="0"/>
                  <a:buNone/>
                </a:pPr>
                <a14:m>
                  <m:oMath xmlns:m="http://schemas.openxmlformats.org/officeDocument/2006/math">
                    <m:r>
                      <a:rPr lang="es-AR" b="0" i="1" smtClean="0">
                        <a:latin typeface="Cambria Math"/>
                      </a:rPr>
                      <m:t>−</m:t>
                    </m:r>
                    <m:d>
                      <m:dPr>
                        <m:ctrlPr>
                          <a:rPr lang="es-AR" b="0" i="1" smtClean="0">
                            <a:latin typeface="Cambria Math" panose="02040503050406030204" pitchFamily="18" charset="0"/>
                          </a:rPr>
                        </m:ctrlPr>
                      </m:dPr>
                      <m:e>
                        <m:sSup>
                          <m:sSupPr>
                            <m:ctrlPr>
                              <a:rPr lang="es-AR" b="0" i="1" smtClean="0">
                                <a:latin typeface="Cambria Math" panose="02040503050406030204" pitchFamily="18" charset="0"/>
                              </a:rPr>
                            </m:ctrlPr>
                          </m:sSupPr>
                          <m:e>
                            <m:r>
                              <a:rPr lang="es-AR" b="0" i="1" smtClean="0">
                                <a:latin typeface="Cambria Math"/>
                              </a:rPr>
                              <m:t>2</m:t>
                            </m:r>
                          </m:e>
                          <m:sup>
                            <m:r>
                              <a:rPr lang="es-AR" b="0" i="1" smtClean="0">
                                <a:latin typeface="Cambria Math"/>
                              </a:rPr>
                              <m:t>𝑛</m:t>
                            </m:r>
                            <m:r>
                              <a:rPr lang="es-AR" b="0" i="1" smtClean="0">
                                <a:latin typeface="Cambria Math"/>
                              </a:rPr>
                              <m:t>−1</m:t>
                            </m:r>
                          </m:sup>
                        </m:sSup>
                        <m:r>
                          <a:rPr lang="es-AR" b="0" i="1" smtClean="0">
                            <a:latin typeface="Cambria Math"/>
                          </a:rPr>
                          <m:t>−1</m:t>
                        </m:r>
                      </m:e>
                    </m:d>
                    <m:r>
                      <a:rPr lang="es-AR" b="0" i="1" smtClean="0">
                        <a:latin typeface="Cambria Math"/>
                        <a:ea typeface="Cambria Math"/>
                      </a:rPr>
                      <m:t>≤</m:t>
                    </m:r>
                    <m:r>
                      <a:rPr lang="es-AR" b="0" i="1" smtClean="0">
                        <a:latin typeface="Cambria Math"/>
                        <a:ea typeface="Cambria Math"/>
                      </a:rPr>
                      <m:t>𝑋</m:t>
                    </m:r>
                    <m:r>
                      <a:rPr lang="es-AR" b="0" i="1" smtClean="0">
                        <a:latin typeface="Cambria Math"/>
                        <a:ea typeface="Cambria Math"/>
                      </a:rPr>
                      <m:t>≤</m:t>
                    </m:r>
                    <m:sSup>
                      <m:sSupPr>
                        <m:ctrlPr>
                          <a:rPr lang="es-AR" b="0" i="1" smtClean="0">
                            <a:latin typeface="Cambria Math" panose="02040503050406030204" pitchFamily="18" charset="0"/>
                            <a:ea typeface="Cambria Math"/>
                          </a:rPr>
                        </m:ctrlPr>
                      </m:sSupPr>
                      <m:e>
                        <m:r>
                          <a:rPr lang="es-AR" b="0" i="1" smtClean="0">
                            <a:latin typeface="Cambria Math"/>
                            <a:ea typeface="Cambria Math"/>
                          </a:rPr>
                          <m:t>2</m:t>
                        </m:r>
                      </m:e>
                      <m:sup>
                        <m:r>
                          <a:rPr lang="es-AR" b="0" i="1" smtClean="0">
                            <a:latin typeface="Cambria Math"/>
                            <a:ea typeface="Cambria Math"/>
                          </a:rPr>
                          <m:t>𝑛</m:t>
                        </m:r>
                        <m:r>
                          <a:rPr lang="es-AR" b="0" i="1" smtClean="0">
                            <a:latin typeface="Cambria Math"/>
                            <a:ea typeface="Cambria Math"/>
                          </a:rPr>
                          <m:t>−1</m:t>
                        </m:r>
                      </m:sup>
                    </m:sSup>
                    <m:r>
                      <a:rPr lang="es-AR" b="0" i="1" smtClean="0">
                        <a:latin typeface="Cambria Math"/>
                        <a:ea typeface="Cambria Math"/>
                      </a:rPr>
                      <m:t>−1</m:t>
                    </m:r>
                  </m:oMath>
                </a14:m>
                <a:r>
                  <a:rPr lang="es-AR" dirty="0"/>
                  <a:t>,</a:t>
                </a:r>
              </a:p>
              <a:p>
                <a:pPr marL="0" indent="0" algn="just" fontAlgn="base">
                  <a:buFont typeface="Arial" panose="020B0604020202020204" pitchFamily="34" charset="0"/>
                  <a:buNone/>
                </a:pPr>
                <a:r>
                  <a:rPr lang="es-AR" dirty="0"/>
                  <a:t>donde para el caso de n = 8 bits, el rango de representación va desde –127 a 127. </a:t>
                </a:r>
              </a:p>
              <a:p>
                <a:pPr marL="0" indent="0" algn="just" fontAlgn="base">
                  <a:buFont typeface="Arial" panose="020B0604020202020204" pitchFamily="34" charset="0"/>
                  <a:buNone/>
                </a:pPr>
                <a:r>
                  <a:rPr lang="es-AR" dirty="0"/>
                  <a:t>La ventaja que presenta este sistema frente a otros es la de poseer rango simétrico (igual cantidad de números positivos que negativos), mientras que su mayor inconveniente es el de poseer dos representaciones para el número 0. El cual se representa tanto con todos 0 como con todos los bits en uno. </a:t>
                </a:r>
              </a:p>
            </p:txBody>
          </p:sp>
        </mc:Choice>
        <mc:Fallback xmlns="">
          <p:sp>
            <p:nvSpPr>
              <p:cNvPr id="6" name="1 Marcador de contenido"/>
              <p:cNvSpPr>
                <a:spLocks noGrp="1" noRot="1" noChangeAspect="1" noMove="1" noResize="1" noEditPoints="1" noAdjustHandles="1" noChangeArrowheads="1" noChangeShapeType="1" noTextEdit="1"/>
              </p:cNvSpPr>
              <p:nvPr>
                <p:ph idx="1"/>
              </p:nvPr>
            </p:nvSpPr>
            <p:spPr>
              <a:xfrm>
                <a:off x="872067" y="2417121"/>
                <a:ext cx="7408333" cy="4509120"/>
              </a:xfrm>
              <a:blipFill>
                <a:blip r:embed="rId3"/>
                <a:stretch>
                  <a:fillRect l="-1070" r="-1070" b="-1894"/>
                </a:stretch>
              </a:blipFill>
            </p:spPr>
            <p:txBody>
              <a:bodyPr/>
              <a:lstStyle/>
              <a:p>
                <a:r>
                  <a:rPr lang="en-US">
                    <a:noFill/>
                  </a:rPr>
                  <a:t> </a:t>
                </a:r>
              </a:p>
            </p:txBody>
          </p:sp>
        </mc:Fallback>
      </mc:AlternateContent>
      <p:sp>
        <p:nvSpPr>
          <p:cNvPr id="9" name="8 CuadroTexto"/>
          <p:cNvSpPr txBox="1"/>
          <p:nvPr/>
        </p:nvSpPr>
        <p:spPr>
          <a:xfrm>
            <a:off x="287524" y="1426415"/>
            <a:ext cx="8568952" cy="461665"/>
          </a:xfrm>
          <a:prstGeom prst="rect">
            <a:avLst/>
          </a:prstGeom>
          <a:noFill/>
        </p:spPr>
        <p:txBody>
          <a:bodyPr wrap="square" rtlCol="0">
            <a:spAutoFit/>
          </a:bodyPr>
          <a:lstStyle/>
          <a:p>
            <a:pPr algn="ctr"/>
            <a:r>
              <a:rPr lang="es-AR" sz="2400" dirty="0">
                <a:solidFill>
                  <a:schemeClr val="bg1"/>
                </a:solidFill>
              </a:rPr>
              <a:t>Complemento a 1</a:t>
            </a:r>
          </a:p>
        </p:txBody>
      </p:sp>
    </p:spTree>
    <p:extLst>
      <p:ext uri="{BB962C8B-B14F-4D97-AF65-F5344CB8AC3E}">
        <p14:creationId xmlns:p14="http://schemas.microsoft.com/office/powerpoint/2010/main" val="1106652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5" name="1 Marcador de contenido"/>
          <p:cNvSpPr>
            <a:spLocks noGrp="1"/>
          </p:cNvSpPr>
          <p:nvPr>
            <p:ph idx="1"/>
          </p:nvPr>
        </p:nvSpPr>
        <p:spPr>
          <a:xfrm>
            <a:off x="872067" y="2306971"/>
            <a:ext cx="7408333" cy="3941645"/>
          </a:xfrm>
        </p:spPr>
        <p:txBody>
          <a:bodyPr>
            <a:normAutofit fontScale="77500" lnSpcReduction="20000"/>
          </a:bodyPr>
          <a:lstStyle/>
          <a:p>
            <a:pPr algn="just"/>
            <a:r>
              <a:rPr lang="es-AR" dirty="0"/>
              <a:t>Este es el sistema numérico que utilizan los sistemas digitales para contar y es el código al que traduce todas las informaciones que recibe. </a:t>
            </a:r>
          </a:p>
          <a:p>
            <a:pPr algn="just"/>
            <a:endParaRPr lang="es-AR" dirty="0"/>
          </a:p>
          <a:p>
            <a:pPr algn="just"/>
            <a:r>
              <a:rPr lang="es-AR" dirty="0"/>
              <a:t>A diferencia del sistema decimal al que estamos habituados, y que utiliza diez cifras, del 0 al 9, el sistema numérico binario utiliza solo dos cifras, el 0 y el 1. En el sistema binario las columnas no representan la unidad, la decena, la centena, como en el sistema decimal, sino la unidad (2</a:t>
            </a:r>
            <a:r>
              <a:rPr lang="es-AR" baseline="30000" dirty="0"/>
              <a:t>0</a:t>
            </a:r>
            <a:r>
              <a:rPr lang="es-AR" dirty="0"/>
              <a:t>), el doble (2</a:t>
            </a:r>
            <a:r>
              <a:rPr lang="es-AR" baseline="30000" dirty="0"/>
              <a:t>1</a:t>
            </a:r>
            <a:r>
              <a:rPr lang="es-AR" dirty="0"/>
              <a:t>), el doble (2</a:t>
            </a:r>
            <a:r>
              <a:rPr lang="es-AR" baseline="30000" dirty="0"/>
              <a:t>2</a:t>
            </a:r>
            <a:r>
              <a:rPr lang="es-AR" dirty="0"/>
              <a:t>), etc. De modo que al sumar en la misma columna 1 y 1, dará como resultado 0, llevándonos 1 a la columna inmediatamente a la izquierda. Para los sistemas digitales es fácil, hasta el punto que reduce todas las operaciones a sumas y restas de números binarios.</a:t>
            </a:r>
          </a:p>
        </p:txBody>
      </p:sp>
      <p:sp>
        <p:nvSpPr>
          <p:cNvPr id="4" name="3 CuadroTexto"/>
          <p:cNvSpPr txBox="1"/>
          <p:nvPr/>
        </p:nvSpPr>
        <p:spPr>
          <a:xfrm>
            <a:off x="287524" y="1433812"/>
            <a:ext cx="8568952" cy="461665"/>
          </a:xfrm>
          <a:prstGeom prst="rect">
            <a:avLst/>
          </a:prstGeom>
          <a:noFill/>
        </p:spPr>
        <p:txBody>
          <a:bodyPr wrap="square" rtlCol="0">
            <a:spAutoFit/>
          </a:bodyPr>
          <a:lstStyle/>
          <a:p>
            <a:pPr algn="ctr"/>
            <a:r>
              <a:rPr lang="es-AR" sz="2400" dirty="0">
                <a:solidFill>
                  <a:schemeClr val="bg1"/>
                </a:solidFill>
              </a:rPr>
              <a:t>Binario</a:t>
            </a:r>
          </a:p>
        </p:txBody>
      </p:sp>
      <p:pic>
        <p:nvPicPr>
          <p:cNvPr id="286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6896" t="53160" r="31181" b="36392"/>
          <a:stretch/>
        </p:blipFill>
        <p:spPr bwMode="auto">
          <a:xfrm>
            <a:off x="3168904" y="5895834"/>
            <a:ext cx="2852384" cy="7642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2855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6" name="1 Marcador de contenido"/>
          <p:cNvSpPr>
            <a:spLocks noGrp="1"/>
          </p:cNvSpPr>
          <p:nvPr>
            <p:ph idx="1"/>
          </p:nvPr>
        </p:nvSpPr>
        <p:spPr>
          <a:xfrm>
            <a:off x="872067" y="2417121"/>
            <a:ext cx="7408333" cy="4509120"/>
          </a:xfrm>
        </p:spPr>
        <p:txBody>
          <a:bodyPr>
            <a:normAutofit fontScale="70000" lnSpcReduction="20000"/>
          </a:bodyPr>
          <a:lstStyle/>
          <a:p>
            <a:pPr marL="0" indent="0" algn="just" fontAlgn="base">
              <a:buFont typeface="Arial" panose="020B0604020202020204" pitchFamily="34" charset="0"/>
              <a:buNone/>
            </a:pPr>
            <a:r>
              <a:rPr lang="es-AR" dirty="0"/>
              <a:t>Este sistema de representación utiliza el bit de más a la izquierda para el signo, correspondiendo el 0 para el signo + y el 1 para el signo -. Para los números positivos, los n -1 bits de la derecha representan el módulo (igual que en los dos sistemas anteriores). El negativo de un número positivo se obtiene en dos pasos: </a:t>
            </a:r>
          </a:p>
          <a:p>
            <a:pPr algn="just" fontAlgn="base"/>
            <a:r>
              <a:rPr lang="es-AR" u="sng" dirty="0"/>
              <a:t>Primer paso</a:t>
            </a:r>
            <a:r>
              <a:rPr lang="es-AR" dirty="0"/>
              <a:t>: se complementa el número positivo en todos sus bits (cambiando ceros por uno y viceversa), incluido el bit de signo, similar a complemento a 1.</a:t>
            </a:r>
          </a:p>
          <a:p>
            <a:pPr algn="just" fontAlgn="base"/>
            <a:r>
              <a:rPr lang="es-AR" u="sng" dirty="0"/>
              <a:t>Segundo paso</a:t>
            </a:r>
            <a:r>
              <a:rPr lang="es-AR" dirty="0"/>
              <a:t>: al resultado obtenido se el suma 1 (en binario), despreciando el último acarreo si existiera.</a:t>
            </a:r>
          </a:p>
          <a:p>
            <a:pPr marL="0" indent="0" algn="just" fontAlgn="base">
              <a:buFont typeface="Arial" panose="020B0604020202020204" pitchFamily="34" charset="0"/>
              <a:buNone/>
            </a:pPr>
            <a:endParaRPr lang="es-AR" dirty="0"/>
          </a:p>
          <a:p>
            <a:pPr marL="0" indent="0" algn="just" fontAlgn="base">
              <a:buFont typeface="Arial" panose="020B0604020202020204" pitchFamily="34" charset="0"/>
              <a:buNone/>
            </a:pPr>
            <a:r>
              <a:rPr lang="es-AR" dirty="0"/>
              <a:t>Veamos la representación en complemento a 2 de los números 10 y –10 para el caso de n = 8 bits:</a:t>
            </a:r>
          </a:p>
          <a:p>
            <a:pPr marL="0" indent="0" algn="just" fontAlgn="base">
              <a:buFont typeface="Arial" panose="020B0604020202020204" pitchFamily="34" charset="0"/>
              <a:buNone/>
            </a:pPr>
            <a:r>
              <a:rPr lang="es-AR" dirty="0"/>
              <a:t>0 (+) 0 0 0 1 0 1 0 representa al número 10 y </a:t>
            </a:r>
          </a:p>
          <a:p>
            <a:pPr marL="0" indent="0" algn="just" fontAlgn="base">
              <a:buFont typeface="Arial" panose="020B0604020202020204" pitchFamily="34" charset="0"/>
              <a:buNone/>
            </a:pPr>
            <a:r>
              <a:rPr lang="es-AR" dirty="0"/>
              <a:t>1  (-)  1 1 1 0 1 1 0 representa al número –10</a:t>
            </a:r>
          </a:p>
        </p:txBody>
      </p:sp>
      <p:sp>
        <p:nvSpPr>
          <p:cNvPr id="9" name="8 CuadroTexto"/>
          <p:cNvSpPr txBox="1"/>
          <p:nvPr/>
        </p:nvSpPr>
        <p:spPr>
          <a:xfrm>
            <a:off x="287524" y="1426415"/>
            <a:ext cx="8568952" cy="461665"/>
          </a:xfrm>
          <a:prstGeom prst="rect">
            <a:avLst/>
          </a:prstGeom>
          <a:noFill/>
        </p:spPr>
        <p:txBody>
          <a:bodyPr wrap="square" rtlCol="0">
            <a:spAutoFit/>
          </a:bodyPr>
          <a:lstStyle/>
          <a:p>
            <a:pPr algn="ctr"/>
            <a:r>
              <a:rPr lang="es-AR" sz="2400" dirty="0">
                <a:solidFill>
                  <a:schemeClr val="bg1"/>
                </a:solidFill>
              </a:rPr>
              <a:t>Complemento a 2</a:t>
            </a:r>
          </a:p>
        </p:txBody>
      </p:sp>
    </p:spTree>
    <p:extLst>
      <p:ext uri="{BB962C8B-B14F-4D97-AF65-F5344CB8AC3E}">
        <p14:creationId xmlns:p14="http://schemas.microsoft.com/office/powerpoint/2010/main" val="2671501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mc:AlternateContent xmlns:mc="http://schemas.openxmlformats.org/markup-compatibility/2006" xmlns:a14="http://schemas.microsoft.com/office/drawing/2010/main">
        <mc:Choice Requires="a14">
          <p:sp>
            <p:nvSpPr>
              <p:cNvPr id="6" name="1 Marcador de contenido"/>
              <p:cNvSpPr>
                <a:spLocks noGrp="1"/>
              </p:cNvSpPr>
              <p:nvPr>
                <p:ph idx="1"/>
              </p:nvPr>
            </p:nvSpPr>
            <p:spPr>
              <a:xfrm>
                <a:off x="872067" y="2417121"/>
                <a:ext cx="7408333" cy="4509120"/>
              </a:xfrm>
            </p:spPr>
            <p:txBody>
              <a:bodyPr>
                <a:normAutofit lnSpcReduction="10000"/>
              </a:bodyPr>
              <a:lstStyle/>
              <a:p>
                <a:pPr marL="0" indent="0" algn="just" fontAlgn="base">
                  <a:buFont typeface="Arial" panose="020B0604020202020204" pitchFamily="34" charset="0"/>
                  <a:buNone/>
                </a:pPr>
                <a:r>
                  <a:rPr lang="es-AR" dirty="0"/>
                  <a:t>Para el complemento a 2 el rango de representación es, si se disponen de n bits:</a:t>
                </a:r>
              </a:p>
              <a:p>
                <a:pPr marL="0" indent="0" algn="ctr" fontAlgn="base">
                  <a:buFont typeface="Arial" panose="020B0604020202020204" pitchFamily="34" charset="0"/>
                  <a:buNone/>
                </a:pPr>
                <a14:m>
                  <m:oMath xmlns:m="http://schemas.openxmlformats.org/officeDocument/2006/math">
                    <m:r>
                      <a:rPr lang="es-AR" b="0" i="1" smtClean="0">
                        <a:latin typeface="Cambria Math"/>
                      </a:rPr>
                      <m:t>−</m:t>
                    </m:r>
                    <m:d>
                      <m:dPr>
                        <m:ctrlPr>
                          <a:rPr lang="es-AR" b="0" i="1" smtClean="0">
                            <a:latin typeface="Cambria Math" panose="02040503050406030204" pitchFamily="18" charset="0"/>
                          </a:rPr>
                        </m:ctrlPr>
                      </m:dPr>
                      <m:e>
                        <m:sSup>
                          <m:sSupPr>
                            <m:ctrlPr>
                              <a:rPr lang="es-AR" b="0" i="1" smtClean="0">
                                <a:latin typeface="Cambria Math" panose="02040503050406030204" pitchFamily="18" charset="0"/>
                              </a:rPr>
                            </m:ctrlPr>
                          </m:sSupPr>
                          <m:e>
                            <m:r>
                              <a:rPr lang="es-AR" b="0" i="1" smtClean="0">
                                <a:latin typeface="Cambria Math"/>
                              </a:rPr>
                              <m:t>2</m:t>
                            </m:r>
                          </m:e>
                          <m:sup>
                            <m:r>
                              <a:rPr lang="es-AR" b="0" i="1" smtClean="0">
                                <a:latin typeface="Cambria Math"/>
                              </a:rPr>
                              <m:t>𝑛</m:t>
                            </m:r>
                            <m:r>
                              <a:rPr lang="es-AR" b="0" i="1" smtClean="0">
                                <a:latin typeface="Cambria Math"/>
                              </a:rPr>
                              <m:t>−1</m:t>
                            </m:r>
                          </m:sup>
                        </m:sSup>
                      </m:e>
                    </m:d>
                    <m:r>
                      <a:rPr lang="es-AR" b="0" i="1" smtClean="0">
                        <a:latin typeface="Cambria Math"/>
                        <a:ea typeface="Cambria Math"/>
                      </a:rPr>
                      <m:t>≤</m:t>
                    </m:r>
                    <m:r>
                      <a:rPr lang="es-AR" b="0" i="1" smtClean="0">
                        <a:latin typeface="Cambria Math"/>
                        <a:ea typeface="Cambria Math"/>
                      </a:rPr>
                      <m:t>𝑋</m:t>
                    </m:r>
                    <m:r>
                      <a:rPr lang="es-AR" b="0" i="1" smtClean="0">
                        <a:latin typeface="Cambria Math"/>
                        <a:ea typeface="Cambria Math"/>
                      </a:rPr>
                      <m:t>≤</m:t>
                    </m:r>
                    <m:sSup>
                      <m:sSupPr>
                        <m:ctrlPr>
                          <a:rPr lang="es-AR" b="0" i="1" smtClean="0">
                            <a:latin typeface="Cambria Math" panose="02040503050406030204" pitchFamily="18" charset="0"/>
                            <a:ea typeface="Cambria Math"/>
                          </a:rPr>
                        </m:ctrlPr>
                      </m:sSupPr>
                      <m:e>
                        <m:r>
                          <a:rPr lang="es-AR" b="0" i="1" smtClean="0">
                            <a:latin typeface="Cambria Math"/>
                            <a:ea typeface="Cambria Math"/>
                          </a:rPr>
                          <m:t>2</m:t>
                        </m:r>
                      </m:e>
                      <m:sup>
                        <m:r>
                          <a:rPr lang="es-AR" b="0" i="1" smtClean="0">
                            <a:latin typeface="Cambria Math"/>
                            <a:ea typeface="Cambria Math"/>
                          </a:rPr>
                          <m:t>𝑛</m:t>
                        </m:r>
                        <m:r>
                          <a:rPr lang="es-AR" b="0" i="1" smtClean="0">
                            <a:latin typeface="Cambria Math"/>
                            <a:ea typeface="Cambria Math"/>
                          </a:rPr>
                          <m:t>−1</m:t>
                        </m:r>
                      </m:sup>
                    </m:sSup>
                    <m:r>
                      <a:rPr lang="es-AR" b="0" i="1" smtClean="0">
                        <a:latin typeface="Cambria Math"/>
                        <a:ea typeface="Cambria Math"/>
                      </a:rPr>
                      <m:t>−1</m:t>
                    </m:r>
                  </m:oMath>
                </a14:m>
                <a:r>
                  <a:rPr lang="es-AR" dirty="0"/>
                  <a:t>,</a:t>
                </a:r>
              </a:p>
              <a:p>
                <a:pPr marL="0" indent="0" algn="just" fontAlgn="base">
                  <a:buFont typeface="Arial" panose="020B0604020202020204" pitchFamily="34" charset="0"/>
                  <a:buNone/>
                </a:pPr>
                <a:r>
                  <a:rPr lang="es-AR" dirty="0"/>
                  <a:t>donde para el caso de n = 8 bits, el rango de representación va desde –128 a 127. </a:t>
                </a:r>
              </a:p>
              <a:p>
                <a:pPr marL="0" indent="0" algn="just" fontAlgn="base">
                  <a:buFont typeface="Arial" panose="020B0604020202020204" pitchFamily="34" charset="0"/>
                  <a:buNone/>
                </a:pPr>
                <a:endParaRPr lang="es-AR" dirty="0"/>
              </a:p>
              <a:p>
                <a:pPr marL="0" indent="0" algn="just" fontAlgn="base">
                  <a:buFont typeface="Arial" panose="020B0604020202020204" pitchFamily="34" charset="0"/>
                  <a:buNone/>
                </a:pPr>
                <a:r>
                  <a:rPr lang="es-AR" dirty="0"/>
                  <a:t>La principal ventaja es la de tener una única representación para el número 0, ya que el 0 positivo o negativo se representan igual.</a:t>
                </a:r>
              </a:p>
              <a:p>
                <a:pPr marL="0" indent="0" algn="just" fontAlgn="base">
                  <a:buFont typeface="Arial" panose="020B0604020202020204" pitchFamily="34" charset="0"/>
                  <a:buNone/>
                </a:pPr>
                <a:endParaRPr lang="es-AR" dirty="0"/>
              </a:p>
            </p:txBody>
          </p:sp>
        </mc:Choice>
        <mc:Fallback xmlns="">
          <p:sp>
            <p:nvSpPr>
              <p:cNvPr id="6" name="1 Marcador de contenido"/>
              <p:cNvSpPr>
                <a:spLocks noGrp="1" noRot="1" noChangeAspect="1" noMove="1" noResize="1" noEditPoints="1" noAdjustHandles="1" noChangeArrowheads="1" noChangeShapeType="1" noTextEdit="1"/>
              </p:cNvSpPr>
              <p:nvPr>
                <p:ph idx="1"/>
              </p:nvPr>
            </p:nvSpPr>
            <p:spPr>
              <a:xfrm>
                <a:off x="872067" y="2417121"/>
                <a:ext cx="7408333" cy="4509120"/>
              </a:xfrm>
              <a:blipFill>
                <a:blip r:embed="rId3"/>
                <a:stretch>
                  <a:fillRect l="-1235" t="-677" r="-1317"/>
                </a:stretch>
              </a:blipFill>
            </p:spPr>
            <p:txBody>
              <a:bodyPr/>
              <a:lstStyle/>
              <a:p>
                <a:r>
                  <a:rPr lang="en-US">
                    <a:noFill/>
                  </a:rPr>
                  <a:t> </a:t>
                </a:r>
              </a:p>
            </p:txBody>
          </p:sp>
        </mc:Fallback>
      </mc:AlternateContent>
      <p:sp>
        <p:nvSpPr>
          <p:cNvPr id="9" name="8 CuadroTexto"/>
          <p:cNvSpPr txBox="1"/>
          <p:nvPr/>
        </p:nvSpPr>
        <p:spPr>
          <a:xfrm>
            <a:off x="287524" y="1426415"/>
            <a:ext cx="8568952" cy="461665"/>
          </a:xfrm>
          <a:prstGeom prst="rect">
            <a:avLst/>
          </a:prstGeom>
          <a:noFill/>
        </p:spPr>
        <p:txBody>
          <a:bodyPr wrap="square" rtlCol="0">
            <a:spAutoFit/>
          </a:bodyPr>
          <a:lstStyle/>
          <a:p>
            <a:pPr algn="ctr"/>
            <a:r>
              <a:rPr lang="es-AR" sz="2400" dirty="0">
                <a:solidFill>
                  <a:schemeClr val="bg1"/>
                </a:solidFill>
              </a:rPr>
              <a:t>Complemento a 2</a:t>
            </a:r>
          </a:p>
        </p:txBody>
      </p:sp>
    </p:spTree>
    <p:extLst>
      <p:ext uri="{BB962C8B-B14F-4D97-AF65-F5344CB8AC3E}">
        <p14:creationId xmlns:p14="http://schemas.microsoft.com/office/powerpoint/2010/main" val="6558980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6" name="1 Marcador de contenido"/>
          <p:cNvSpPr>
            <a:spLocks noGrp="1"/>
          </p:cNvSpPr>
          <p:nvPr>
            <p:ph idx="1"/>
          </p:nvPr>
        </p:nvSpPr>
        <p:spPr>
          <a:xfrm>
            <a:off x="872067" y="2417121"/>
            <a:ext cx="7408333" cy="4509120"/>
          </a:xfrm>
        </p:spPr>
        <p:txBody>
          <a:bodyPr>
            <a:normAutofit fontScale="70000" lnSpcReduction="20000"/>
          </a:bodyPr>
          <a:lstStyle/>
          <a:p>
            <a:pPr marL="0" indent="0" algn="just" fontAlgn="base">
              <a:buFont typeface="Arial" panose="020B0604020202020204" pitchFamily="34" charset="0"/>
              <a:buNone/>
            </a:pPr>
            <a:r>
              <a:rPr lang="es-AR" dirty="0"/>
              <a:t>Este método de representación no utiliza la convención del bit mas significativo para identificar el signo, con lo cual todos los bits representan un número o valor. Este valor binario se corresponde con el número representado más el valor del exceso. En el caso propuesto de n bits, el exceso viene dado por 2n-1. El signo del número resulta de una operación aritmética. </a:t>
            </a:r>
          </a:p>
          <a:p>
            <a:pPr marL="0" indent="0" algn="just" fontAlgn="base">
              <a:buFont typeface="Arial" panose="020B0604020202020204" pitchFamily="34" charset="0"/>
              <a:buNone/>
            </a:pPr>
            <a:endParaRPr lang="es-AR" dirty="0"/>
          </a:p>
          <a:p>
            <a:pPr marL="0" indent="0" algn="just" fontAlgn="base">
              <a:buFont typeface="Arial" panose="020B0604020202020204" pitchFamily="34" charset="0"/>
              <a:buNone/>
            </a:pPr>
            <a:r>
              <a:rPr lang="es-AR" dirty="0"/>
              <a:t>Por ejemplo, para n=8 bits el valor del exceso a utilizar será 128, con lo cual para representar un número deberá sumársele dicho exceso. De esta manera el número decimal 10, que veníamos representando, recibirá la adición del número 128, por lo que el número 138 expresado en binario lo representará. Por otro lado, el número decimal –10, se representará como el 118 (-10+128) en binario. De esta forma quedarán: </a:t>
            </a:r>
          </a:p>
          <a:p>
            <a:pPr marL="0" indent="0" algn="just" fontAlgn="base">
              <a:buFont typeface="Arial" panose="020B0604020202020204" pitchFamily="34" charset="0"/>
              <a:buNone/>
            </a:pPr>
            <a:r>
              <a:rPr lang="es-AR" dirty="0"/>
              <a:t>1 0 0 0 1 0 1 0 representando al número 10 y</a:t>
            </a:r>
          </a:p>
          <a:p>
            <a:pPr marL="0" indent="0" algn="just" fontAlgn="base">
              <a:buFont typeface="Arial" panose="020B0604020202020204" pitchFamily="34" charset="0"/>
              <a:buNone/>
            </a:pPr>
            <a:r>
              <a:rPr lang="es-AR" dirty="0"/>
              <a:t>0 1 1 1 0 1 1 0 representando al número –10.</a:t>
            </a:r>
          </a:p>
          <a:p>
            <a:pPr marL="0" indent="0" algn="just" fontAlgn="base">
              <a:buFont typeface="Arial" panose="020B0604020202020204" pitchFamily="34" charset="0"/>
              <a:buNone/>
            </a:pPr>
            <a:endParaRPr lang="es-AR" dirty="0"/>
          </a:p>
        </p:txBody>
      </p:sp>
      <p:sp>
        <p:nvSpPr>
          <p:cNvPr id="9" name="8 CuadroTexto"/>
          <p:cNvSpPr txBox="1"/>
          <p:nvPr/>
        </p:nvSpPr>
        <p:spPr>
          <a:xfrm>
            <a:off x="287524" y="1426415"/>
            <a:ext cx="8568952" cy="461665"/>
          </a:xfrm>
          <a:prstGeom prst="rect">
            <a:avLst/>
          </a:prstGeom>
          <a:noFill/>
        </p:spPr>
        <p:txBody>
          <a:bodyPr wrap="square" rtlCol="0">
            <a:spAutoFit/>
          </a:bodyPr>
          <a:lstStyle/>
          <a:p>
            <a:pPr algn="ctr"/>
            <a:r>
              <a:rPr lang="es-AR" sz="2400" dirty="0">
                <a:solidFill>
                  <a:schemeClr val="bg1"/>
                </a:solidFill>
              </a:rPr>
              <a:t>Exceso a 2</a:t>
            </a:r>
            <a:r>
              <a:rPr lang="es-AR" sz="2400" baseline="30000" dirty="0">
                <a:solidFill>
                  <a:schemeClr val="bg1"/>
                </a:solidFill>
              </a:rPr>
              <a:t>n-1</a:t>
            </a:r>
            <a:endParaRPr lang="es-AR" sz="2400" dirty="0">
              <a:solidFill>
                <a:schemeClr val="bg1"/>
              </a:solidFill>
            </a:endParaRPr>
          </a:p>
        </p:txBody>
      </p:sp>
    </p:spTree>
    <p:extLst>
      <p:ext uri="{BB962C8B-B14F-4D97-AF65-F5344CB8AC3E}">
        <p14:creationId xmlns:p14="http://schemas.microsoft.com/office/powerpoint/2010/main" val="3518391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mc:AlternateContent xmlns:mc="http://schemas.openxmlformats.org/markup-compatibility/2006" xmlns:a14="http://schemas.microsoft.com/office/drawing/2010/main">
        <mc:Choice Requires="a14">
          <p:sp>
            <p:nvSpPr>
              <p:cNvPr id="10" name="1 Marcador de contenido"/>
              <p:cNvSpPr>
                <a:spLocks noGrp="1"/>
              </p:cNvSpPr>
              <p:nvPr>
                <p:ph idx="1"/>
              </p:nvPr>
            </p:nvSpPr>
            <p:spPr>
              <a:xfrm>
                <a:off x="872067" y="2417121"/>
                <a:ext cx="7408333" cy="4509120"/>
              </a:xfrm>
            </p:spPr>
            <p:txBody>
              <a:bodyPr>
                <a:normAutofit fontScale="92500" lnSpcReduction="20000"/>
              </a:bodyPr>
              <a:lstStyle/>
              <a:p>
                <a:pPr marL="0" indent="0" algn="just" fontAlgn="base">
                  <a:buFont typeface="Arial" panose="020B0604020202020204" pitchFamily="34" charset="0"/>
                  <a:buNone/>
                </a:pPr>
                <a:r>
                  <a:rPr lang="es-AR" dirty="0"/>
                  <a:t>En este sistema el número 0 tiene una sola representación, la cual consiste en la representación binaria del valor del exceso que en este ejemplo es 10000000</a:t>
                </a:r>
                <a:r>
                  <a:rPr lang="es-AR" baseline="-25000" dirty="0"/>
                  <a:t>2</a:t>
                </a:r>
                <a:r>
                  <a:rPr lang="es-AR" dirty="0"/>
                  <a:t>. El rango de representación en exceso a 2</a:t>
                </a:r>
                <a:r>
                  <a:rPr lang="es-AR" baseline="30000" dirty="0"/>
                  <a:t>n-1</a:t>
                </a:r>
                <a:r>
                  <a:rPr lang="es-AR" dirty="0"/>
                  <a:t> es asimétrico y viene dado por:</a:t>
                </a:r>
              </a:p>
              <a:p>
                <a:pPr marL="0" indent="0" algn="ctr" fontAlgn="base">
                  <a:buNone/>
                </a:pPr>
                <a14:m>
                  <m:oMath xmlns:m="http://schemas.openxmlformats.org/officeDocument/2006/math">
                    <m:r>
                      <a:rPr lang="es-AR" i="1">
                        <a:latin typeface="Cambria Math"/>
                      </a:rPr>
                      <m:t>−</m:t>
                    </m:r>
                    <m:d>
                      <m:dPr>
                        <m:ctrlPr>
                          <a:rPr lang="es-AR" i="1">
                            <a:latin typeface="Cambria Math" panose="02040503050406030204" pitchFamily="18" charset="0"/>
                          </a:rPr>
                        </m:ctrlPr>
                      </m:dPr>
                      <m:e>
                        <m:sSup>
                          <m:sSupPr>
                            <m:ctrlPr>
                              <a:rPr lang="es-AR" i="1">
                                <a:latin typeface="Cambria Math" panose="02040503050406030204" pitchFamily="18" charset="0"/>
                              </a:rPr>
                            </m:ctrlPr>
                          </m:sSupPr>
                          <m:e>
                            <m:r>
                              <a:rPr lang="es-AR" i="1">
                                <a:latin typeface="Cambria Math"/>
                              </a:rPr>
                              <m:t>2</m:t>
                            </m:r>
                          </m:e>
                          <m:sup>
                            <m:r>
                              <a:rPr lang="es-AR" i="1">
                                <a:latin typeface="Cambria Math"/>
                              </a:rPr>
                              <m:t>𝑛</m:t>
                            </m:r>
                            <m:r>
                              <a:rPr lang="es-AR" i="1">
                                <a:latin typeface="Cambria Math"/>
                              </a:rPr>
                              <m:t>−1</m:t>
                            </m:r>
                          </m:sup>
                        </m:sSup>
                      </m:e>
                    </m:d>
                    <m:r>
                      <a:rPr lang="es-AR" i="1">
                        <a:latin typeface="Cambria Math"/>
                        <a:ea typeface="Cambria Math"/>
                      </a:rPr>
                      <m:t>≤</m:t>
                    </m:r>
                    <m:r>
                      <a:rPr lang="es-AR" i="1">
                        <a:latin typeface="Cambria Math"/>
                        <a:ea typeface="Cambria Math"/>
                      </a:rPr>
                      <m:t>𝑋</m:t>
                    </m:r>
                    <m:r>
                      <a:rPr lang="es-AR" i="1">
                        <a:latin typeface="Cambria Math"/>
                        <a:ea typeface="Cambria Math"/>
                      </a:rPr>
                      <m:t>≤</m:t>
                    </m:r>
                    <m:sSup>
                      <m:sSupPr>
                        <m:ctrlPr>
                          <a:rPr lang="es-AR" i="1">
                            <a:latin typeface="Cambria Math" panose="02040503050406030204" pitchFamily="18" charset="0"/>
                            <a:ea typeface="Cambria Math"/>
                          </a:rPr>
                        </m:ctrlPr>
                      </m:sSupPr>
                      <m:e>
                        <m:r>
                          <a:rPr lang="es-AR" i="1">
                            <a:latin typeface="Cambria Math"/>
                            <a:ea typeface="Cambria Math"/>
                          </a:rPr>
                          <m:t>2</m:t>
                        </m:r>
                      </m:e>
                      <m:sup>
                        <m:r>
                          <a:rPr lang="es-AR" i="1">
                            <a:latin typeface="Cambria Math"/>
                            <a:ea typeface="Cambria Math"/>
                          </a:rPr>
                          <m:t>𝑛</m:t>
                        </m:r>
                        <m:r>
                          <a:rPr lang="es-AR" i="1">
                            <a:latin typeface="Cambria Math"/>
                            <a:ea typeface="Cambria Math"/>
                          </a:rPr>
                          <m:t>−1</m:t>
                        </m:r>
                      </m:sup>
                    </m:sSup>
                    <m:r>
                      <a:rPr lang="es-AR" i="1">
                        <a:latin typeface="Cambria Math"/>
                        <a:ea typeface="Cambria Math"/>
                      </a:rPr>
                      <m:t>−1</m:t>
                    </m:r>
                  </m:oMath>
                </a14:m>
                <a:r>
                  <a:rPr lang="es-AR" dirty="0"/>
                  <a:t>,</a:t>
                </a:r>
              </a:p>
              <a:p>
                <a:pPr marL="0" indent="0" algn="just" fontAlgn="base">
                  <a:buFont typeface="Arial" panose="020B0604020202020204" pitchFamily="34" charset="0"/>
                  <a:buNone/>
                </a:pPr>
                <a:endParaRPr lang="es-AR" dirty="0"/>
              </a:p>
              <a:p>
                <a:pPr marL="0" indent="0" algn="just" fontAlgn="base">
                  <a:buFont typeface="Arial" panose="020B0604020202020204" pitchFamily="34" charset="0"/>
                  <a:buNone/>
                </a:pPr>
                <a:r>
                  <a:rPr lang="es-AR" dirty="0"/>
                  <a:t>Resulta interesante observar que todo número representado en exceso a 2</a:t>
                </a:r>
                <a:r>
                  <a:rPr lang="es-AR" baseline="30000" dirty="0"/>
                  <a:t>n-1</a:t>
                </a:r>
                <a:r>
                  <a:rPr lang="es-AR" dirty="0"/>
                  <a:t> tiene la misma representación que un complemento a 2 con el bit que define el signo cambiado de valor. Puede inferirse entonces, que el bit mas significativo representaría el signo de valor opuesto (el 0 un valor ‘-‘ y el 1 un valor ‘+’). </a:t>
                </a:r>
              </a:p>
              <a:p>
                <a:pPr marL="0" indent="0" algn="just" fontAlgn="base">
                  <a:buFont typeface="Arial" panose="020B0604020202020204" pitchFamily="34" charset="0"/>
                  <a:buNone/>
                </a:pPr>
                <a:endParaRPr lang="es-AR" dirty="0"/>
              </a:p>
            </p:txBody>
          </p:sp>
        </mc:Choice>
        <mc:Fallback xmlns="">
          <p:sp>
            <p:nvSpPr>
              <p:cNvPr id="10" name="1 Marcador de contenido"/>
              <p:cNvSpPr>
                <a:spLocks noGrp="1" noRot="1" noChangeAspect="1" noMove="1" noResize="1" noEditPoints="1" noAdjustHandles="1" noChangeArrowheads="1" noChangeShapeType="1" noTextEdit="1"/>
              </p:cNvSpPr>
              <p:nvPr>
                <p:ph idx="1"/>
              </p:nvPr>
            </p:nvSpPr>
            <p:spPr>
              <a:xfrm>
                <a:off x="872067" y="2417121"/>
                <a:ext cx="7408333" cy="4509120"/>
              </a:xfrm>
              <a:blipFill>
                <a:blip r:embed="rId3"/>
                <a:stretch>
                  <a:fillRect l="-1070" t="-947" r="-1070"/>
                </a:stretch>
              </a:blipFill>
            </p:spPr>
            <p:txBody>
              <a:bodyPr/>
              <a:lstStyle/>
              <a:p>
                <a:r>
                  <a:rPr lang="en-US">
                    <a:noFill/>
                  </a:rPr>
                  <a:t> </a:t>
                </a:r>
              </a:p>
            </p:txBody>
          </p:sp>
        </mc:Fallback>
      </mc:AlternateContent>
      <p:sp>
        <p:nvSpPr>
          <p:cNvPr id="9" name="8 CuadroTexto"/>
          <p:cNvSpPr txBox="1"/>
          <p:nvPr/>
        </p:nvSpPr>
        <p:spPr>
          <a:xfrm>
            <a:off x="287524" y="1426415"/>
            <a:ext cx="8568952" cy="461665"/>
          </a:xfrm>
          <a:prstGeom prst="rect">
            <a:avLst/>
          </a:prstGeom>
          <a:noFill/>
        </p:spPr>
        <p:txBody>
          <a:bodyPr wrap="square" rtlCol="0">
            <a:spAutoFit/>
          </a:bodyPr>
          <a:lstStyle/>
          <a:p>
            <a:pPr algn="ctr"/>
            <a:r>
              <a:rPr lang="es-AR" sz="2400" dirty="0">
                <a:solidFill>
                  <a:schemeClr val="bg1"/>
                </a:solidFill>
              </a:rPr>
              <a:t>Exceso a 2</a:t>
            </a:r>
            <a:r>
              <a:rPr lang="es-AR" sz="2400" baseline="30000" dirty="0">
                <a:solidFill>
                  <a:schemeClr val="bg1"/>
                </a:solidFill>
              </a:rPr>
              <a:t>n-1</a:t>
            </a:r>
            <a:endParaRPr lang="es-AR" sz="2400" dirty="0">
              <a:solidFill>
                <a:schemeClr val="bg1"/>
              </a:solidFill>
            </a:endParaRPr>
          </a:p>
        </p:txBody>
      </p:sp>
    </p:spTree>
    <p:extLst>
      <p:ext uri="{BB962C8B-B14F-4D97-AF65-F5344CB8AC3E}">
        <p14:creationId xmlns:p14="http://schemas.microsoft.com/office/powerpoint/2010/main" val="2809815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mc:AlternateContent xmlns:mc="http://schemas.openxmlformats.org/markup-compatibility/2006" xmlns:a14="http://schemas.microsoft.com/office/drawing/2010/main">
        <mc:Choice Requires="a14">
          <p:sp>
            <p:nvSpPr>
              <p:cNvPr id="6" name="1 Marcador de contenido"/>
              <p:cNvSpPr>
                <a:spLocks noGrp="1"/>
              </p:cNvSpPr>
              <p:nvPr>
                <p:ph idx="1"/>
              </p:nvPr>
            </p:nvSpPr>
            <p:spPr>
              <a:xfrm>
                <a:off x="179512" y="1673940"/>
                <a:ext cx="8856983" cy="5077749"/>
              </a:xfrm>
            </p:spPr>
            <p:txBody>
              <a:bodyPr>
                <a:noAutofit/>
              </a:bodyPr>
              <a:lstStyle/>
              <a:p>
                <a:pPr marL="0" indent="0" algn="just">
                  <a:buNone/>
                </a:pPr>
                <a:r>
                  <a:rPr lang="es-AR" sz="1600" dirty="0"/>
                  <a:t>La coma flotante aparece para la representación de números reales con un rango de representación mayor que el que nos ofrece la representación en coma fija, permitiendo el tratamiento de números muy grandes y muy pequeños.</a:t>
                </a:r>
              </a:p>
              <a:p>
                <a:pPr marL="0" indent="0" algn="just">
                  <a:buNone/>
                </a:pPr>
                <a:r>
                  <a:rPr lang="es-AR" sz="1600" dirty="0"/>
                  <a:t>Se basa en la representación en notación científica comúnmente utilizada en matemáticas, en la que una cantidad se representa de la forma:</a:t>
                </a:r>
              </a:p>
              <a:p>
                <a:pPr marL="0" indent="0" algn="just">
                  <a:buNone/>
                </a:pPr>
                <a14:m>
                  <m:oMathPara xmlns:m="http://schemas.openxmlformats.org/officeDocument/2006/math">
                    <m:oMathParaPr>
                      <m:jc m:val="centerGroup"/>
                    </m:oMathParaPr>
                    <m:oMath xmlns:m="http://schemas.openxmlformats.org/officeDocument/2006/math">
                      <m:r>
                        <a:rPr lang="es-AR" sz="1600" b="1" i="1" smtClean="0">
                          <a:latin typeface="Cambria Math"/>
                        </a:rPr>
                        <m:t>𝑵</m:t>
                      </m:r>
                      <m:r>
                        <a:rPr lang="es-AR" sz="1600" b="1" i="1" smtClean="0">
                          <a:latin typeface="Cambria Math"/>
                        </a:rPr>
                        <m:t>=</m:t>
                      </m:r>
                      <m:r>
                        <a:rPr lang="es-AR" sz="1600" b="1" i="1" smtClean="0">
                          <a:latin typeface="Cambria Math"/>
                        </a:rPr>
                        <m:t>𝒎</m:t>
                      </m:r>
                      <m:r>
                        <a:rPr lang="es-AR" sz="1600" b="1" i="1" smtClean="0">
                          <a:latin typeface="Cambria Math"/>
                        </a:rPr>
                        <m:t>.</m:t>
                      </m:r>
                      <m:sSup>
                        <m:sSupPr>
                          <m:ctrlPr>
                            <a:rPr lang="es-AR" sz="1600" b="1" i="1" smtClean="0">
                              <a:latin typeface="Cambria Math" panose="02040503050406030204" pitchFamily="18" charset="0"/>
                            </a:rPr>
                          </m:ctrlPr>
                        </m:sSupPr>
                        <m:e>
                          <m:r>
                            <a:rPr lang="es-AR" sz="1600" b="1" i="1">
                              <a:latin typeface="Cambria Math"/>
                            </a:rPr>
                            <m:t>𝒃</m:t>
                          </m:r>
                        </m:e>
                        <m:sup>
                          <m:r>
                            <a:rPr lang="es-AR" sz="1600" b="1" i="1" smtClean="0">
                              <a:latin typeface="Cambria Math"/>
                            </a:rPr>
                            <m:t>𝒄</m:t>
                          </m:r>
                        </m:sup>
                      </m:sSup>
                    </m:oMath>
                  </m:oMathPara>
                </a14:m>
                <a:endParaRPr lang="es-AR" sz="1600" dirty="0"/>
              </a:p>
              <a:p>
                <a:pPr marL="0" indent="0" algn="just">
                  <a:buNone/>
                </a:pPr>
                <a:r>
                  <a:rPr lang="es-AR" sz="1600" dirty="0"/>
                  <a:t>Donde: </a:t>
                </a:r>
              </a:p>
              <a:p>
                <a:pPr marL="0" indent="0" algn="just">
                  <a:buNone/>
                </a:pPr>
                <a:r>
                  <a:rPr lang="es-AR" sz="1600" dirty="0"/>
                  <a:t>N = Número representado</a:t>
                </a:r>
              </a:p>
              <a:p>
                <a:pPr marL="0" indent="0" algn="just">
                  <a:buNone/>
                </a:pPr>
                <a:r>
                  <a:rPr lang="es-AR" sz="1600" dirty="0"/>
                  <a:t>m = Mantisa (fracción con signo)</a:t>
                </a:r>
              </a:p>
              <a:p>
                <a:pPr marL="0" indent="0" algn="just">
                  <a:buNone/>
                </a:pPr>
                <a:r>
                  <a:rPr lang="es-AR" sz="1600" dirty="0"/>
                  <a:t>b = Base de exponenciación o raíz</a:t>
                </a:r>
              </a:p>
              <a:p>
                <a:pPr marL="0" indent="0" algn="just">
                  <a:buNone/>
                </a:pPr>
                <a:r>
                  <a:rPr lang="es-AR" sz="1600" dirty="0"/>
                  <a:t>c = Exponente o característica (número entero con signo)</a:t>
                </a:r>
              </a:p>
              <a:p>
                <a:pPr marL="0" indent="0" algn="just">
                  <a:buNone/>
                </a:pPr>
                <a:r>
                  <a:rPr lang="es-AR" sz="1600" dirty="0"/>
                  <a:t>Un número en esta notación tiene infinitas representaciones, de las que se toma como representación del mismo la denominada </a:t>
                </a:r>
                <a:r>
                  <a:rPr lang="es-AR" sz="1600" b="1" dirty="0"/>
                  <a:t>normalizada</a:t>
                </a:r>
                <a:r>
                  <a:rPr lang="es-AR" sz="1600" dirty="0"/>
                  <a:t>, que es aquella en la que la mantisa no tiene parte entera y la primera cifra o dígito a la derecha de la coma es distinta de 0, salvo en la representación del número 0.</a:t>
                </a:r>
              </a:p>
            </p:txBody>
          </p:sp>
        </mc:Choice>
        <mc:Fallback xmlns="">
          <p:sp>
            <p:nvSpPr>
              <p:cNvPr id="6" name="1 Marcador de contenido"/>
              <p:cNvSpPr>
                <a:spLocks noGrp="1" noRot="1" noChangeAspect="1" noMove="1" noResize="1" noEditPoints="1" noAdjustHandles="1" noChangeArrowheads="1" noChangeShapeType="1" noTextEdit="1"/>
              </p:cNvSpPr>
              <p:nvPr>
                <p:ph idx="1"/>
              </p:nvPr>
            </p:nvSpPr>
            <p:spPr>
              <a:xfrm>
                <a:off x="179512" y="1673940"/>
                <a:ext cx="8856983" cy="5077749"/>
              </a:xfrm>
              <a:blipFill>
                <a:blip r:embed="rId3"/>
                <a:stretch>
                  <a:fillRect l="-344" r="-413" b="-1200"/>
                </a:stretch>
              </a:blipFill>
            </p:spPr>
            <p:txBody>
              <a:bodyPr/>
              <a:lstStyle/>
              <a:p>
                <a:r>
                  <a:rPr lang="en-US">
                    <a:noFill/>
                  </a:rPr>
                  <a:t> </a:t>
                </a:r>
              </a:p>
            </p:txBody>
          </p:sp>
        </mc:Fallback>
      </mc:AlternateContent>
      <p:sp>
        <p:nvSpPr>
          <p:cNvPr id="9" name="8 CuadroTexto"/>
          <p:cNvSpPr txBox="1"/>
          <p:nvPr/>
        </p:nvSpPr>
        <p:spPr>
          <a:xfrm>
            <a:off x="287524" y="1212275"/>
            <a:ext cx="8568952" cy="461665"/>
          </a:xfrm>
          <a:prstGeom prst="rect">
            <a:avLst/>
          </a:prstGeom>
          <a:noFill/>
        </p:spPr>
        <p:txBody>
          <a:bodyPr wrap="square" rtlCol="0">
            <a:spAutoFit/>
          </a:bodyPr>
          <a:lstStyle/>
          <a:p>
            <a:pPr algn="ctr"/>
            <a:r>
              <a:rPr lang="es-AR" sz="2400" dirty="0">
                <a:solidFill>
                  <a:schemeClr val="bg1"/>
                </a:solidFill>
              </a:rPr>
              <a:t>Coma Flotante </a:t>
            </a:r>
          </a:p>
        </p:txBody>
      </p:sp>
    </p:spTree>
    <p:extLst>
      <p:ext uri="{BB962C8B-B14F-4D97-AF65-F5344CB8AC3E}">
        <p14:creationId xmlns:p14="http://schemas.microsoft.com/office/powerpoint/2010/main" val="3054216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6" name="1 Marcador de contenido"/>
          <p:cNvSpPr>
            <a:spLocks noGrp="1"/>
          </p:cNvSpPr>
          <p:nvPr>
            <p:ph idx="1"/>
          </p:nvPr>
        </p:nvSpPr>
        <p:spPr>
          <a:xfrm>
            <a:off x="1115616" y="1988840"/>
            <a:ext cx="7408333" cy="4509120"/>
          </a:xfrm>
        </p:spPr>
        <p:txBody>
          <a:bodyPr>
            <a:normAutofit/>
          </a:bodyPr>
          <a:lstStyle/>
          <a:p>
            <a:pPr marL="0" indent="0" algn="just">
              <a:buNone/>
            </a:pPr>
            <a:r>
              <a:rPr lang="es-AR" dirty="0"/>
              <a:t>Por ejemplo, representación de 123,4 con base 10.</a:t>
            </a:r>
          </a:p>
          <a:p>
            <a:pPr marL="0" indent="0" algn="just">
              <a:buNone/>
            </a:pPr>
            <a:r>
              <a:rPr lang="es-AR" dirty="0"/>
              <a:t>123,4 = 123,4 x 10</a:t>
            </a:r>
            <a:r>
              <a:rPr lang="es-AR" baseline="30000" dirty="0"/>
              <a:t>0</a:t>
            </a:r>
            <a:r>
              <a:rPr lang="es-AR" dirty="0"/>
              <a:t> = 12,34 x 10</a:t>
            </a:r>
            <a:r>
              <a:rPr lang="es-AR" baseline="30000" dirty="0"/>
              <a:t>1</a:t>
            </a:r>
            <a:r>
              <a:rPr lang="es-AR" dirty="0"/>
              <a:t> = 1,234 x 10</a:t>
            </a:r>
            <a:r>
              <a:rPr lang="es-AR" baseline="30000" dirty="0"/>
              <a:t>2</a:t>
            </a:r>
            <a:r>
              <a:rPr lang="es-AR" dirty="0"/>
              <a:t> = </a:t>
            </a:r>
          </a:p>
          <a:p>
            <a:pPr marL="0" indent="0" algn="just">
              <a:buNone/>
            </a:pPr>
            <a:r>
              <a:rPr lang="es-AR" dirty="0">
                <a:solidFill>
                  <a:srgbClr val="7030A0"/>
                </a:solidFill>
              </a:rPr>
              <a:t>0,1234 x 10</a:t>
            </a:r>
            <a:r>
              <a:rPr lang="es-AR" baseline="30000" dirty="0">
                <a:solidFill>
                  <a:srgbClr val="7030A0"/>
                </a:solidFill>
              </a:rPr>
              <a:t>3 </a:t>
            </a:r>
            <a:r>
              <a:rPr lang="es-AR" dirty="0">
                <a:solidFill>
                  <a:srgbClr val="7030A0"/>
                </a:solidFill>
              </a:rPr>
              <a:t>representación normalizada</a:t>
            </a:r>
          </a:p>
          <a:p>
            <a:pPr marL="0" indent="0" algn="just">
              <a:buNone/>
            </a:pPr>
            <a:endParaRPr lang="es-AR" dirty="0"/>
          </a:p>
          <a:p>
            <a:pPr marL="0" indent="0" algn="just">
              <a:buNone/>
            </a:pPr>
            <a:r>
              <a:rPr lang="es-AR" dirty="0"/>
              <a:t>Ejemplo, utilizando base 2:</a:t>
            </a:r>
          </a:p>
          <a:p>
            <a:pPr marL="0" indent="0" algn="just">
              <a:buNone/>
            </a:pPr>
            <a:r>
              <a:rPr lang="es-AR" dirty="0"/>
              <a:t>123, = 123,4 x 2</a:t>
            </a:r>
            <a:r>
              <a:rPr lang="es-AR" baseline="30000" dirty="0"/>
              <a:t>0</a:t>
            </a:r>
            <a:r>
              <a:rPr lang="es-AR" dirty="0"/>
              <a:t> = 61,7 x 2</a:t>
            </a:r>
            <a:r>
              <a:rPr lang="es-AR" baseline="30000" dirty="0"/>
              <a:t>1</a:t>
            </a:r>
            <a:r>
              <a:rPr lang="es-AR" dirty="0"/>
              <a:t> = 30,85 x 2</a:t>
            </a:r>
            <a:r>
              <a:rPr lang="es-AR" baseline="30000" dirty="0"/>
              <a:t>2</a:t>
            </a:r>
            <a:r>
              <a:rPr lang="es-AR" dirty="0"/>
              <a:t> = 15,425 x 2</a:t>
            </a:r>
            <a:r>
              <a:rPr lang="es-AR" baseline="30000" dirty="0"/>
              <a:t>3</a:t>
            </a:r>
            <a:r>
              <a:rPr lang="es-AR" dirty="0"/>
              <a:t> = 7,7125 x 2</a:t>
            </a:r>
            <a:r>
              <a:rPr lang="es-AR" baseline="30000" dirty="0"/>
              <a:t>4</a:t>
            </a:r>
            <a:r>
              <a:rPr lang="es-AR" dirty="0"/>
              <a:t> = 3,85625 x 2</a:t>
            </a:r>
            <a:r>
              <a:rPr lang="es-AR" baseline="30000" dirty="0"/>
              <a:t>5</a:t>
            </a:r>
            <a:r>
              <a:rPr lang="es-AR" dirty="0"/>
              <a:t> = 1,928125 x 2</a:t>
            </a:r>
            <a:r>
              <a:rPr lang="es-AR" baseline="30000" dirty="0"/>
              <a:t>6</a:t>
            </a:r>
            <a:r>
              <a:rPr lang="es-AR" dirty="0"/>
              <a:t> = </a:t>
            </a:r>
          </a:p>
          <a:p>
            <a:pPr marL="0" indent="0" algn="just">
              <a:buNone/>
            </a:pPr>
            <a:r>
              <a:rPr lang="es-AR" dirty="0">
                <a:solidFill>
                  <a:srgbClr val="7030A0"/>
                </a:solidFill>
              </a:rPr>
              <a:t>0,9640625 x 2</a:t>
            </a:r>
            <a:r>
              <a:rPr lang="es-AR" baseline="30000" dirty="0">
                <a:solidFill>
                  <a:srgbClr val="7030A0"/>
                </a:solidFill>
              </a:rPr>
              <a:t>7 </a:t>
            </a:r>
            <a:r>
              <a:rPr lang="es-AR" dirty="0">
                <a:solidFill>
                  <a:srgbClr val="7030A0"/>
                </a:solidFill>
              </a:rPr>
              <a:t>representación normalizada</a:t>
            </a:r>
          </a:p>
        </p:txBody>
      </p:sp>
      <p:sp>
        <p:nvSpPr>
          <p:cNvPr id="9" name="8 CuadroTexto"/>
          <p:cNvSpPr txBox="1"/>
          <p:nvPr/>
        </p:nvSpPr>
        <p:spPr>
          <a:xfrm>
            <a:off x="287524" y="1212274"/>
            <a:ext cx="8568952" cy="461665"/>
          </a:xfrm>
          <a:prstGeom prst="rect">
            <a:avLst/>
          </a:prstGeom>
          <a:noFill/>
        </p:spPr>
        <p:txBody>
          <a:bodyPr wrap="square" rtlCol="0">
            <a:spAutoFit/>
          </a:bodyPr>
          <a:lstStyle/>
          <a:p>
            <a:pPr algn="ctr"/>
            <a:r>
              <a:rPr lang="es-AR" sz="2400" dirty="0">
                <a:solidFill>
                  <a:schemeClr val="bg1"/>
                </a:solidFill>
              </a:rPr>
              <a:t>Coma Flotante </a:t>
            </a:r>
          </a:p>
        </p:txBody>
      </p:sp>
    </p:spTree>
    <p:extLst>
      <p:ext uri="{BB962C8B-B14F-4D97-AF65-F5344CB8AC3E}">
        <p14:creationId xmlns:p14="http://schemas.microsoft.com/office/powerpoint/2010/main" val="691772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6" name="1 Marcador de contenido"/>
          <p:cNvSpPr>
            <a:spLocks noGrp="1"/>
          </p:cNvSpPr>
          <p:nvPr>
            <p:ph idx="1"/>
          </p:nvPr>
        </p:nvSpPr>
        <p:spPr>
          <a:xfrm>
            <a:off x="179512" y="1772816"/>
            <a:ext cx="8856983" cy="5153425"/>
          </a:xfrm>
        </p:spPr>
        <p:txBody>
          <a:bodyPr>
            <a:normAutofit fontScale="70000" lnSpcReduction="20000"/>
          </a:bodyPr>
          <a:lstStyle/>
          <a:p>
            <a:pPr marL="0" indent="0" algn="just">
              <a:buNone/>
            </a:pPr>
            <a:r>
              <a:rPr lang="es-AR" dirty="0"/>
              <a:t>Cada fabricante de ordenadores define para la arquitectura de sus máquinas un formato de coma flotante para lo que se denomina simple precisión, donde el número de bits corresponde a una palabra, y otro para la doble precisión, donde se utiliza una doble palabra. En general, se suelen seguir las siguientes reglas:</a:t>
            </a:r>
          </a:p>
          <a:p>
            <a:pPr algn="just"/>
            <a:r>
              <a:rPr lang="es-AR" dirty="0"/>
              <a:t>El exponente se representa en las notaciones MS o exceso a 2</a:t>
            </a:r>
            <a:r>
              <a:rPr lang="es-AR" baseline="30000" dirty="0"/>
              <a:t>N-1</a:t>
            </a:r>
            <a:r>
              <a:rPr lang="es-AR" dirty="0"/>
              <a:t>, siendo un número entero con signo.</a:t>
            </a:r>
          </a:p>
          <a:p>
            <a:pPr algn="just"/>
            <a:r>
              <a:rPr lang="es-AR" dirty="0"/>
              <a:t>La mantisa es un número real normalizado (sin parte entera) con la coma implícita a la izquierda representada en MS, C-1 o C-2. El signo suele estar situado en el bit de más a la izquierda.</a:t>
            </a:r>
          </a:p>
          <a:p>
            <a:pPr algn="just"/>
            <a:r>
              <a:rPr lang="es-AR" dirty="0"/>
              <a:t>La base de exponenciación también denominada raíz es una potencia de 2 determinada por el fabricante (2, 8 o 16).</a:t>
            </a:r>
          </a:p>
          <a:p>
            <a:pPr marL="0" indent="0" algn="just">
              <a:buNone/>
            </a:pPr>
            <a:endParaRPr lang="es-AR" dirty="0"/>
          </a:p>
          <a:p>
            <a:pPr marL="0" indent="0" algn="just">
              <a:buNone/>
            </a:pPr>
            <a:r>
              <a:rPr lang="es-AR" dirty="0"/>
              <a:t>Existen muchos formatos de representación en coma flotante, variando la longitud de la palabra del computador, la base de exponenciación, el número de bits reservados para la mantisa y para el exponente, el sistema de representar la mantisa y el exponente, etc. La coma flotante para cada caso viene determinada por el fabricante</a:t>
            </a:r>
            <a:endParaRPr lang="es-AR" dirty="0">
              <a:solidFill>
                <a:srgbClr val="7030A0"/>
              </a:solidFill>
            </a:endParaRPr>
          </a:p>
        </p:txBody>
      </p:sp>
      <p:sp>
        <p:nvSpPr>
          <p:cNvPr id="9" name="8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Coma Flotante </a:t>
            </a:r>
          </a:p>
        </p:txBody>
      </p:sp>
    </p:spTree>
    <p:extLst>
      <p:ext uri="{BB962C8B-B14F-4D97-AF65-F5344CB8AC3E}">
        <p14:creationId xmlns:p14="http://schemas.microsoft.com/office/powerpoint/2010/main" val="21202089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6" name="1 Marcador de contenido"/>
          <p:cNvSpPr>
            <a:spLocks noGrp="1"/>
          </p:cNvSpPr>
          <p:nvPr>
            <p:ph idx="1"/>
          </p:nvPr>
        </p:nvSpPr>
        <p:spPr>
          <a:xfrm>
            <a:off x="872067" y="1844824"/>
            <a:ext cx="7408333" cy="5081417"/>
          </a:xfrm>
        </p:spPr>
        <p:txBody>
          <a:bodyPr>
            <a:normAutofit/>
          </a:bodyPr>
          <a:lstStyle/>
          <a:p>
            <a:pPr marL="0" indent="0" algn="just">
              <a:buNone/>
            </a:pPr>
            <a:r>
              <a:rPr lang="es-AR" dirty="0"/>
              <a:t>La coma flotante para cada caso viene determinada por el fabricante, siendo las definiciones más comunes:</a:t>
            </a:r>
          </a:p>
          <a:p>
            <a:pPr algn="just"/>
            <a:r>
              <a:rPr lang="es-AR" dirty="0">
                <a:solidFill>
                  <a:srgbClr val="7030A0"/>
                </a:solidFill>
              </a:rPr>
              <a:t>Para simple precisión (32 bits)</a:t>
            </a:r>
          </a:p>
          <a:p>
            <a:pPr marL="0" indent="0" algn="just">
              <a:buNone/>
            </a:pPr>
            <a:endParaRPr lang="es-AR" dirty="0">
              <a:solidFill>
                <a:srgbClr val="7030A0"/>
              </a:solidFill>
            </a:endParaRPr>
          </a:p>
          <a:p>
            <a:pPr algn="just"/>
            <a:endParaRPr lang="es-AR" dirty="0">
              <a:solidFill>
                <a:srgbClr val="7030A0"/>
              </a:solidFill>
            </a:endParaRPr>
          </a:p>
          <a:p>
            <a:pPr algn="just"/>
            <a:r>
              <a:rPr lang="es-AR" dirty="0">
                <a:solidFill>
                  <a:srgbClr val="7030A0"/>
                </a:solidFill>
              </a:rPr>
              <a:t>Para doble precisión (64 bits)</a:t>
            </a:r>
          </a:p>
        </p:txBody>
      </p:sp>
      <p:sp>
        <p:nvSpPr>
          <p:cNvPr id="9" name="8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Coma Flotante </a:t>
            </a:r>
          </a:p>
        </p:txBody>
      </p:sp>
      <p:pic>
        <p:nvPicPr>
          <p:cNvPr id="307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8650" t="47537" r="30675" b="43508"/>
          <a:stretch/>
        </p:blipFill>
        <p:spPr bwMode="auto">
          <a:xfrm>
            <a:off x="2599492" y="3775033"/>
            <a:ext cx="3991207" cy="6550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8147" t="59208" r="29756" b="30830"/>
          <a:stretch/>
        </p:blipFill>
        <p:spPr bwMode="auto">
          <a:xfrm>
            <a:off x="2506988" y="5085184"/>
            <a:ext cx="4176215" cy="7287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72742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6" name="1 Marcador de contenido"/>
          <p:cNvSpPr>
            <a:spLocks noGrp="1"/>
          </p:cNvSpPr>
          <p:nvPr>
            <p:ph idx="1"/>
          </p:nvPr>
        </p:nvSpPr>
        <p:spPr>
          <a:xfrm>
            <a:off x="0" y="2060848"/>
            <a:ext cx="9143999" cy="4960929"/>
          </a:xfrm>
        </p:spPr>
        <p:txBody>
          <a:bodyPr>
            <a:normAutofit fontScale="85000" lnSpcReduction="10000"/>
          </a:bodyPr>
          <a:lstStyle/>
          <a:p>
            <a:pPr marL="0" indent="0" algn="just">
              <a:buNone/>
            </a:pPr>
            <a:r>
              <a:rPr lang="es-AR" dirty="0"/>
              <a:t>El rango de representación en la coma flotante debe ser analizado teniendo en cuenta los máximos y mínimos valores representables tanto con signo positivo como negativo: </a:t>
            </a:r>
          </a:p>
          <a:p>
            <a:pPr algn="just"/>
            <a:r>
              <a:rPr lang="es-AR" dirty="0"/>
              <a:t>mínimo número negativo = -(mantisa máxima) * base máximo exponente positivo </a:t>
            </a:r>
          </a:p>
          <a:p>
            <a:pPr algn="just"/>
            <a:r>
              <a:rPr lang="es-AR" dirty="0"/>
              <a:t>máximo número negativo = -(mantisa mínima) * base máximo exponente negativo </a:t>
            </a:r>
          </a:p>
          <a:p>
            <a:pPr algn="just"/>
            <a:r>
              <a:rPr lang="es-AR" dirty="0"/>
              <a:t>mínimo número positivo = mantisa mínima * base máximo exponente negativo</a:t>
            </a:r>
          </a:p>
          <a:p>
            <a:pPr algn="just"/>
            <a:r>
              <a:rPr lang="es-AR" dirty="0"/>
              <a:t>máximo número positivo = mantisa máxima * base máximo exponente positivo </a:t>
            </a:r>
          </a:p>
          <a:p>
            <a:pPr marL="0" indent="0" algn="just">
              <a:buNone/>
            </a:pPr>
            <a:endParaRPr lang="es-AR" dirty="0"/>
          </a:p>
          <a:p>
            <a:pPr marL="0" indent="0" algn="just">
              <a:buNone/>
            </a:pPr>
            <a:r>
              <a:rPr lang="es-AR" dirty="0"/>
              <a:t>Conviene observar que existen cuatro zonas de números que no pueden ser representados mediante un determinado formato de coma flotante. Estas zonas están ubicadas cercanas al 0, tanto para valores positivos como negativos (subdesborde positivo o negativo), como para valores grandes (positivos) o chicos (negativos) que exceden el rango de representación</a:t>
            </a:r>
          </a:p>
        </p:txBody>
      </p:sp>
      <p:sp>
        <p:nvSpPr>
          <p:cNvPr id="9" name="8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Coma Flotante </a:t>
            </a:r>
          </a:p>
        </p:txBody>
      </p:sp>
    </p:spTree>
    <p:extLst>
      <p:ext uri="{BB962C8B-B14F-4D97-AF65-F5344CB8AC3E}">
        <p14:creationId xmlns:p14="http://schemas.microsoft.com/office/powerpoint/2010/main" val="3972087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6" name="1 Marcador de contenido"/>
          <p:cNvSpPr>
            <a:spLocks noGrp="1"/>
          </p:cNvSpPr>
          <p:nvPr>
            <p:ph idx="1"/>
          </p:nvPr>
        </p:nvSpPr>
        <p:spPr>
          <a:xfrm>
            <a:off x="0" y="1772816"/>
            <a:ext cx="9143999" cy="5126129"/>
          </a:xfrm>
        </p:spPr>
        <p:txBody>
          <a:bodyPr>
            <a:normAutofit fontScale="85000" lnSpcReduction="10000"/>
          </a:bodyPr>
          <a:lstStyle/>
          <a:p>
            <a:pPr marL="0" indent="0" algn="just">
              <a:buNone/>
            </a:pPr>
            <a:r>
              <a:rPr lang="es-AR" u="sng" dirty="0"/>
              <a:t>Ejemplo</a:t>
            </a:r>
          </a:p>
          <a:p>
            <a:pPr marL="0" indent="0" algn="just">
              <a:buNone/>
            </a:pPr>
            <a:r>
              <a:rPr lang="es-AR" dirty="0"/>
              <a:t>Una computadora utiliza el siguiente formato para registrar números en coma</a:t>
            </a:r>
          </a:p>
          <a:p>
            <a:pPr marL="0" indent="0" algn="just">
              <a:buNone/>
            </a:pPr>
            <a:r>
              <a:rPr lang="es-AR" dirty="0"/>
              <a:t>flotante:</a:t>
            </a:r>
          </a:p>
          <a:p>
            <a:pPr algn="just"/>
            <a:r>
              <a:rPr lang="es-AR" dirty="0"/>
              <a:t>los bits del 23 al 30 se utilizan para representar el exponente en exceso a 128 (2</a:t>
            </a:r>
            <a:r>
              <a:rPr lang="es-AR" baseline="30000" dirty="0"/>
              <a:t>7</a:t>
            </a:r>
            <a:r>
              <a:rPr lang="es-AR" dirty="0"/>
              <a:t>)</a:t>
            </a:r>
          </a:p>
          <a:p>
            <a:pPr algn="just"/>
            <a:r>
              <a:rPr lang="es-AR" dirty="0"/>
              <a:t>los bits del 0 al 22 se utilizan para representar la mantisa normalizada para el sistema Módulo y signo</a:t>
            </a:r>
          </a:p>
          <a:p>
            <a:pPr algn="just"/>
            <a:r>
              <a:rPr lang="es-AR" dirty="0"/>
              <a:t>el bit 31 se utiliza para representar el signo de la mantisa (0 para el +).</a:t>
            </a:r>
          </a:p>
          <a:p>
            <a:pPr algn="just"/>
            <a:r>
              <a:rPr lang="es-AR" dirty="0"/>
              <a:t>la base de exponenciación es 2</a:t>
            </a:r>
          </a:p>
          <a:p>
            <a:pPr algn="just"/>
            <a:r>
              <a:rPr lang="es-AR" dirty="0"/>
              <a:t>el 0 se representa con todos los bits en 0</a:t>
            </a:r>
          </a:p>
          <a:p>
            <a:pPr marL="0" indent="0" algn="just">
              <a:buNone/>
            </a:pPr>
            <a:endParaRPr lang="es-AR" dirty="0"/>
          </a:p>
          <a:p>
            <a:pPr marL="0" indent="0" algn="just">
              <a:buNone/>
            </a:pPr>
            <a:r>
              <a:rPr lang="es-AR" dirty="0"/>
              <a:t>Representar en este formato el número 12</a:t>
            </a:r>
          </a:p>
        </p:txBody>
      </p:sp>
      <p:sp>
        <p:nvSpPr>
          <p:cNvPr id="9" name="8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Coma Flotante – Ejemplo </a:t>
            </a:r>
          </a:p>
        </p:txBody>
      </p:sp>
    </p:spTree>
    <p:extLst>
      <p:ext uri="{BB962C8B-B14F-4D97-AF65-F5344CB8AC3E}">
        <p14:creationId xmlns:p14="http://schemas.microsoft.com/office/powerpoint/2010/main" val="68079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5" name="1 Marcador de contenido"/>
          <p:cNvSpPr>
            <a:spLocks noGrp="1"/>
          </p:cNvSpPr>
          <p:nvPr>
            <p:ph idx="1"/>
          </p:nvPr>
        </p:nvSpPr>
        <p:spPr>
          <a:xfrm>
            <a:off x="872067" y="2306971"/>
            <a:ext cx="7408333" cy="3941645"/>
          </a:xfrm>
        </p:spPr>
        <p:txBody>
          <a:bodyPr>
            <a:normAutofit fontScale="70000" lnSpcReduction="20000"/>
          </a:bodyPr>
          <a:lstStyle/>
          <a:p>
            <a:pPr algn="just"/>
            <a:r>
              <a:rPr lang="es-AR" dirty="0"/>
              <a:t>La palabra </a:t>
            </a:r>
            <a:r>
              <a:rPr lang="es-AR" b="1" dirty="0"/>
              <a:t>bit</a:t>
            </a:r>
            <a:r>
              <a:rPr lang="es-AR" dirty="0"/>
              <a:t> deriva de las dos palabras inglesas "</a:t>
            </a:r>
            <a:r>
              <a:rPr lang="es-AR" i="1" dirty="0"/>
              <a:t>binary digit</a:t>
            </a:r>
            <a:r>
              <a:rPr lang="es-AR" dirty="0"/>
              <a:t>" cifra binaria, y designa a las dos cifras 0 y 1, que se utilizan en el sistema binario. </a:t>
            </a:r>
          </a:p>
          <a:p>
            <a:pPr algn="just"/>
            <a:r>
              <a:rPr lang="es-AR" dirty="0"/>
              <a:t>Un </a:t>
            </a:r>
            <a:r>
              <a:rPr lang="es-AR" b="1" dirty="0"/>
              <a:t>bit</a:t>
            </a:r>
            <a:r>
              <a:rPr lang="es-AR" dirty="0"/>
              <a:t> es también, la porción más pequeña de información representable mediante un número.</a:t>
            </a:r>
          </a:p>
          <a:p>
            <a:pPr algn="just"/>
            <a:r>
              <a:rPr lang="es-AR" dirty="0"/>
              <a:t>Un </a:t>
            </a:r>
            <a:r>
              <a:rPr lang="es-AR" b="1" dirty="0"/>
              <a:t>byte</a:t>
            </a:r>
            <a:r>
              <a:rPr lang="es-AR" dirty="0"/>
              <a:t> es generalmente una secuencia de 8 bits. Ocho ceros y unos se pueden ordenar de 256 maneras diferentes ya que cada bit tiene un valor de posición diferente, donde el bit numero 1 le corresponderá un valor de posición de 2</a:t>
            </a:r>
            <a:r>
              <a:rPr lang="es-AR" baseline="30000" dirty="0"/>
              <a:t>0</a:t>
            </a:r>
            <a:r>
              <a:rPr lang="es-AR" dirty="0"/>
              <a:t>(1), el siguiente bit tendrá un valor de 2</a:t>
            </a:r>
            <a:r>
              <a:rPr lang="es-AR" baseline="30000" dirty="0"/>
              <a:t>1</a:t>
            </a:r>
            <a:r>
              <a:rPr lang="es-AR" dirty="0"/>
              <a:t>(2), el siguiente 2</a:t>
            </a:r>
            <a:r>
              <a:rPr lang="es-AR" baseline="30000" dirty="0"/>
              <a:t>2</a:t>
            </a:r>
            <a:r>
              <a:rPr lang="es-AR" dirty="0"/>
              <a:t>(4), el siguiente 2</a:t>
            </a:r>
            <a:r>
              <a:rPr lang="es-AR" baseline="30000" dirty="0"/>
              <a:t>3</a:t>
            </a:r>
            <a:r>
              <a:rPr lang="es-AR" dirty="0"/>
              <a:t>(8), el siguiente 2</a:t>
            </a:r>
            <a:r>
              <a:rPr lang="es-AR" baseline="30000" dirty="0"/>
              <a:t>4</a:t>
            </a:r>
            <a:r>
              <a:rPr lang="es-AR" dirty="0"/>
              <a:t>(16), el siguiente un valor de 2</a:t>
            </a:r>
            <a:r>
              <a:rPr lang="es-AR" baseline="30000" dirty="0"/>
              <a:t>5</a:t>
            </a:r>
            <a:r>
              <a:rPr lang="es-AR" dirty="0"/>
              <a:t>(32), y así sucesivamente hasta llegar la última posición, o último bit, en este caso el numero 8, que también es llamado el MSB (Bit Mas Significativo) y el LSB (Bit Menos Significativo) correspondiente a la primera posición o bit numero 1. </a:t>
            </a:r>
          </a:p>
        </p:txBody>
      </p:sp>
      <p:sp>
        <p:nvSpPr>
          <p:cNvPr id="4" name="3 CuadroTexto"/>
          <p:cNvSpPr txBox="1"/>
          <p:nvPr/>
        </p:nvSpPr>
        <p:spPr>
          <a:xfrm>
            <a:off x="287524" y="1371340"/>
            <a:ext cx="8568952" cy="461665"/>
          </a:xfrm>
          <a:prstGeom prst="rect">
            <a:avLst/>
          </a:prstGeom>
          <a:noFill/>
        </p:spPr>
        <p:txBody>
          <a:bodyPr wrap="square" rtlCol="0">
            <a:spAutoFit/>
          </a:bodyPr>
          <a:lstStyle/>
          <a:p>
            <a:pPr algn="ctr"/>
            <a:r>
              <a:rPr lang="es-AR" sz="2400" dirty="0">
                <a:solidFill>
                  <a:schemeClr val="bg1"/>
                </a:solidFill>
              </a:rPr>
              <a:t>Binario</a:t>
            </a:r>
          </a:p>
        </p:txBody>
      </p:sp>
    </p:spTree>
    <p:extLst>
      <p:ext uri="{BB962C8B-B14F-4D97-AF65-F5344CB8AC3E}">
        <p14:creationId xmlns:p14="http://schemas.microsoft.com/office/powerpoint/2010/main" val="23844321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6" name="1 Marcador de contenido"/>
          <p:cNvSpPr>
            <a:spLocks noGrp="1"/>
          </p:cNvSpPr>
          <p:nvPr>
            <p:ph idx="1"/>
          </p:nvPr>
        </p:nvSpPr>
        <p:spPr>
          <a:xfrm>
            <a:off x="310620" y="2060848"/>
            <a:ext cx="8437843" cy="4838097"/>
          </a:xfrm>
        </p:spPr>
        <p:txBody>
          <a:bodyPr>
            <a:normAutofit lnSpcReduction="10000"/>
          </a:bodyPr>
          <a:lstStyle/>
          <a:p>
            <a:pPr marL="0" indent="0" algn="just">
              <a:buNone/>
            </a:pPr>
            <a:r>
              <a:rPr lang="es-AR" u="sng" dirty="0"/>
              <a:t>Ejemplo</a:t>
            </a:r>
          </a:p>
          <a:p>
            <a:pPr algn="just"/>
            <a:r>
              <a:rPr lang="es-AR" dirty="0"/>
              <a:t>12 en notación normalizada de base 2 es 0,75 * 2</a:t>
            </a:r>
            <a:r>
              <a:rPr lang="es-AR" baseline="30000" dirty="0"/>
              <a:t>4</a:t>
            </a:r>
            <a:endParaRPr lang="es-AR" dirty="0"/>
          </a:p>
          <a:p>
            <a:pPr algn="just"/>
            <a:r>
              <a:rPr lang="es-AR" dirty="0"/>
              <a:t>el exponente de valor 4 en exceso a 128 es: 10000100 </a:t>
            </a:r>
          </a:p>
          <a:p>
            <a:pPr algn="just"/>
            <a:r>
              <a:rPr lang="es-AR" dirty="0"/>
              <a:t>la mantisa 0,75 en binario es 0,11</a:t>
            </a:r>
          </a:p>
          <a:p>
            <a:pPr marL="0" indent="0" algn="just">
              <a:buNone/>
            </a:pPr>
            <a:r>
              <a:rPr lang="es-AR" dirty="0"/>
              <a:t>de donde la representación del número 12 quedará como: </a:t>
            </a:r>
          </a:p>
          <a:p>
            <a:pPr marL="0" indent="0" algn="just">
              <a:buNone/>
            </a:pPr>
            <a:endParaRPr lang="es-AR" dirty="0"/>
          </a:p>
          <a:p>
            <a:pPr marL="0" indent="0" algn="just">
              <a:buNone/>
            </a:pPr>
            <a:endParaRPr lang="es-AR" dirty="0"/>
          </a:p>
          <a:p>
            <a:pPr marL="0" indent="0" algn="just">
              <a:buNone/>
            </a:pPr>
            <a:r>
              <a:rPr lang="es-AR" dirty="0"/>
              <a:t>Ahora, representar en el formato definido el –12 y definir los rangos de representación</a:t>
            </a:r>
          </a:p>
        </p:txBody>
      </p:sp>
      <p:sp>
        <p:nvSpPr>
          <p:cNvPr id="9" name="8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Coma Flotante – Ejemplo </a:t>
            </a:r>
          </a:p>
        </p:txBody>
      </p:sp>
      <p:pic>
        <p:nvPicPr>
          <p:cNvPr id="317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9310" t="54857" r="39957" b="39173"/>
          <a:stretch/>
        </p:blipFill>
        <p:spPr bwMode="auto">
          <a:xfrm>
            <a:off x="2267744" y="4831308"/>
            <a:ext cx="3998794" cy="4367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676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6" name="1 Marcador de contenido"/>
          <p:cNvSpPr>
            <a:spLocks noGrp="1"/>
          </p:cNvSpPr>
          <p:nvPr>
            <p:ph idx="1"/>
          </p:nvPr>
        </p:nvSpPr>
        <p:spPr>
          <a:xfrm>
            <a:off x="107504" y="1700808"/>
            <a:ext cx="9036496" cy="5198137"/>
          </a:xfrm>
        </p:spPr>
        <p:txBody>
          <a:bodyPr>
            <a:normAutofit fontScale="92500"/>
          </a:bodyPr>
          <a:lstStyle/>
          <a:p>
            <a:pPr marL="0" indent="0" algn="just">
              <a:buNone/>
            </a:pPr>
            <a:r>
              <a:rPr lang="es-AR" u="sng" dirty="0"/>
              <a:t>Ejemplo</a:t>
            </a:r>
          </a:p>
          <a:p>
            <a:pPr algn="just"/>
            <a:r>
              <a:rPr lang="es-AR" dirty="0"/>
              <a:t>En este caso la notación normalizada solo sufre cambio en el signo de la mantisa (-0,75 * 2</a:t>
            </a:r>
            <a:r>
              <a:rPr lang="es-AR" baseline="30000" dirty="0"/>
              <a:t>4</a:t>
            </a:r>
            <a:r>
              <a:rPr lang="es-AR" dirty="0"/>
              <a:t>), la expresión quedará entonces:</a:t>
            </a:r>
          </a:p>
          <a:p>
            <a:pPr marL="0" indent="0" algn="just">
              <a:buNone/>
            </a:pPr>
            <a:endParaRPr lang="es-AR" dirty="0"/>
          </a:p>
          <a:p>
            <a:pPr marL="0" indent="0" algn="just">
              <a:buNone/>
            </a:pPr>
            <a:endParaRPr lang="es-AR" dirty="0"/>
          </a:p>
          <a:p>
            <a:pPr marL="0" indent="0" algn="just">
              <a:buNone/>
            </a:pPr>
            <a:r>
              <a:rPr lang="es-AR" dirty="0"/>
              <a:t>El rango de representación de este formato en coma flotante será: </a:t>
            </a:r>
          </a:p>
          <a:p>
            <a:pPr algn="just"/>
            <a:r>
              <a:rPr lang="es-AR" sz="2500" dirty="0"/>
              <a:t>mínimo negativo = -(1 - 2</a:t>
            </a:r>
            <a:r>
              <a:rPr lang="es-AR" sz="2500" baseline="30000" dirty="0"/>
              <a:t>23</a:t>
            </a:r>
            <a:r>
              <a:rPr lang="es-AR" sz="2500" dirty="0"/>
              <a:t>)*2</a:t>
            </a:r>
            <a:r>
              <a:rPr lang="es-AR" sz="2500" baseline="30000" dirty="0"/>
              <a:t>127</a:t>
            </a:r>
            <a:r>
              <a:rPr lang="es-AR" sz="2500" dirty="0"/>
              <a:t> </a:t>
            </a:r>
            <a:r>
              <a:rPr lang="es-AR" dirty="0"/>
              <a:t>≈</a:t>
            </a:r>
            <a:r>
              <a:rPr lang="es-AR" sz="2500" dirty="0"/>
              <a:t> -2</a:t>
            </a:r>
            <a:r>
              <a:rPr lang="es-AR" sz="2500" baseline="30000" dirty="0"/>
              <a:t>127</a:t>
            </a:r>
            <a:r>
              <a:rPr lang="es-AR" sz="2500" dirty="0"/>
              <a:t> = -1,701411834605 * 10</a:t>
            </a:r>
            <a:r>
              <a:rPr lang="es-AR" sz="2500" baseline="30000" dirty="0"/>
              <a:t>38</a:t>
            </a:r>
          </a:p>
          <a:p>
            <a:pPr algn="just"/>
            <a:r>
              <a:rPr lang="es-AR" sz="2500" dirty="0"/>
              <a:t>máximo negativo = -0,5 * 2</a:t>
            </a:r>
            <a:r>
              <a:rPr lang="es-AR" sz="2500" baseline="30000" dirty="0"/>
              <a:t>-128</a:t>
            </a:r>
            <a:r>
              <a:rPr lang="es-AR" sz="2500" dirty="0"/>
              <a:t> = -2</a:t>
            </a:r>
            <a:r>
              <a:rPr lang="es-AR" sz="2500" baseline="30000" dirty="0"/>
              <a:t>-129</a:t>
            </a:r>
            <a:r>
              <a:rPr lang="es-AR" sz="2500" dirty="0"/>
              <a:t> = -1,469367938528 * 10</a:t>
            </a:r>
            <a:r>
              <a:rPr lang="es-AR" sz="2500" baseline="30000" dirty="0"/>
              <a:t>-39</a:t>
            </a:r>
          </a:p>
          <a:p>
            <a:pPr algn="just"/>
            <a:r>
              <a:rPr lang="es-AR" sz="2500" dirty="0"/>
              <a:t>mínimo positivo = 0,5 * 2</a:t>
            </a:r>
            <a:r>
              <a:rPr lang="es-AR" sz="2500" baseline="30000" dirty="0"/>
              <a:t>-128</a:t>
            </a:r>
            <a:r>
              <a:rPr lang="es-AR" sz="2500" dirty="0"/>
              <a:t> = 2</a:t>
            </a:r>
            <a:r>
              <a:rPr lang="es-AR" sz="2500" baseline="30000" dirty="0"/>
              <a:t>-129</a:t>
            </a:r>
            <a:r>
              <a:rPr lang="es-AR" sz="2500" dirty="0"/>
              <a:t> = 1,469367938528 * 10</a:t>
            </a:r>
            <a:r>
              <a:rPr lang="es-AR" sz="2500" baseline="30000" dirty="0"/>
              <a:t>-39</a:t>
            </a:r>
          </a:p>
          <a:p>
            <a:pPr algn="just"/>
            <a:r>
              <a:rPr lang="es-AR" sz="2500" dirty="0"/>
              <a:t>máximo positivo = (1 - 2</a:t>
            </a:r>
            <a:r>
              <a:rPr lang="es-AR" sz="2500" baseline="30000" dirty="0"/>
              <a:t>23</a:t>
            </a:r>
            <a:r>
              <a:rPr lang="es-AR" sz="2500" dirty="0"/>
              <a:t>)*2</a:t>
            </a:r>
            <a:r>
              <a:rPr lang="es-AR" sz="2500" baseline="30000" dirty="0"/>
              <a:t>127</a:t>
            </a:r>
            <a:r>
              <a:rPr lang="es-AR" sz="2500" dirty="0"/>
              <a:t> </a:t>
            </a:r>
            <a:r>
              <a:rPr lang="es-AR" dirty="0"/>
              <a:t>≈</a:t>
            </a:r>
            <a:r>
              <a:rPr lang="es-AR" sz="2500" dirty="0"/>
              <a:t> 2</a:t>
            </a:r>
            <a:r>
              <a:rPr lang="es-AR" sz="2500" baseline="30000" dirty="0"/>
              <a:t>127</a:t>
            </a:r>
            <a:r>
              <a:rPr lang="es-AR" sz="2500" dirty="0"/>
              <a:t> = 1,701411834605 * 10</a:t>
            </a:r>
            <a:r>
              <a:rPr lang="es-AR" sz="2500" baseline="30000" dirty="0"/>
              <a:t>38</a:t>
            </a:r>
          </a:p>
        </p:txBody>
      </p:sp>
      <p:sp>
        <p:nvSpPr>
          <p:cNvPr id="9" name="8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Coma Flotante – Ejemplo </a:t>
            </a:r>
          </a:p>
        </p:txBody>
      </p:sp>
      <p:pic>
        <p:nvPicPr>
          <p:cNvPr id="327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9875" t="66627" r="39812" b="27216"/>
          <a:stretch/>
        </p:blipFill>
        <p:spPr bwMode="auto">
          <a:xfrm>
            <a:off x="2622994" y="3465103"/>
            <a:ext cx="3944204" cy="4503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52592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6" name="1 Marcador de contenido"/>
          <p:cNvSpPr>
            <a:spLocks noGrp="1"/>
          </p:cNvSpPr>
          <p:nvPr>
            <p:ph idx="1"/>
          </p:nvPr>
        </p:nvSpPr>
        <p:spPr>
          <a:xfrm>
            <a:off x="0" y="1988841"/>
            <a:ext cx="9143999" cy="4680520"/>
          </a:xfrm>
        </p:spPr>
        <p:txBody>
          <a:bodyPr>
            <a:normAutofit fontScale="77500" lnSpcReduction="20000"/>
          </a:bodyPr>
          <a:lstStyle/>
          <a:p>
            <a:pPr algn="just"/>
            <a:r>
              <a:rPr lang="es-AR" dirty="0"/>
              <a:t>Los códigos vistos hasta acá, sólo sirven para representar números, pero ; ¿y si queremos representar las letras del alfabeto o algunos símbolos? ; ¿cómo lo haríamos?.</a:t>
            </a:r>
          </a:p>
          <a:p>
            <a:pPr marL="0" indent="0" algn="just">
              <a:buNone/>
            </a:pPr>
            <a:endParaRPr lang="es-AR" dirty="0"/>
          </a:p>
          <a:p>
            <a:pPr algn="just"/>
            <a:r>
              <a:rPr lang="es-AR" dirty="0"/>
              <a:t>La solución está en los códigos alfanuméricos, que no es más que un tipo de código diseñado especialmente para representar números, letras del alfabeto (mayúsculas y minúsculas), símbolos especiales, signos de puntuación y unos caracteres de control.</a:t>
            </a:r>
          </a:p>
          <a:p>
            <a:pPr marL="0" indent="0" algn="just">
              <a:buNone/>
            </a:pPr>
            <a:endParaRPr lang="es-AR" dirty="0"/>
          </a:p>
          <a:p>
            <a:pPr algn="just"/>
            <a:r>
              <a:rPr lang="es-AR" dirty="0"/>
              <a:t>Un código alfanumérico muy popular y ampliamente utilizado, es el llamado código ASCII (</a:t>
            </a:r>
            <a:r>
              <a:rPr lang="es-AR" i="1" dirty="0"/>
              <a:t>American Standard Code for Information Interchange</a:t>
            </a:r>
            <a:r>
              <a:rPr lang="es-AR" dirty="0"/>
              <a:t>), el cual es un código de siete bits muy utilizado en los sistemas digitales avanzados (computadores, redes de transmisión de datos, etc.) para representar hasta 128 (2</a:t>
            </a:r>
            <a:r>
              <a:rPr lang="es-AR" baseline="30000" dirty="0"/>
              <a:t>7</a:t>
            </a:r>
            <a:r>
              <a:rPr lang="es-AR" dirty="0"/>
              <a:t>) piezas de información diferentes, incluyendo letras, números, signos de puntuación, instrucciones y caracteres especiales.</a:t>
            </a:r>
          </a:p>
        </p:txBody>
      </p:sp>
      <p:sp>
        <p:nvSpPr>
          <p:cNvPr id="9" name="8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Códigos alfanuméricos</a:t>
            </a:r>
          </a:p>
        </p:txBody>
      </p:sp>
    </p:spTree>
    <p:extLst>
      <p:ext uri="{BB962C8B-B14F-4D97-AF65-F5344CB8AC3E}">
        <p14:creationId xmlns:p14="http://schemas.microsoft.com/office/powerpoint/2010/main" val="1465386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9" name="8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Código ASCII</a:t>
            </a:r>
          </a:p>
        </p:txBody>
      </p:sp>
      <p:pic>
        <p:nvPicPr>
          <p:cNvPr id="15362" name="Picture 2" descr="https://juanmancilla.files.wordpress.com/2011/05/051811_1526_paratodoslo12.png?w=5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700808"/>
            <a:ext cx="7208338" cy="49595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911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215496"/>
            <a:ext cx="8229600" cy="1252728"/>
          </a:xfrm>
        </p:spPr>
        <p:txBody>
          <a:bodyPr>
            <a:normAutofit/>
          </a:bodyPr>
          <a:lstStyle/>
          <a:p>
            <a:r>
              <a:rPr lang="es-AR" dirty="0"/>
              <a:t>Códigos de detección y/o </a:t>
            </a:r>
            <a:br>
              <a:rPr lang="es-AR" dirty="0"/>
            </a:br>
            <a:r>
              <a:rPr lang="es-AR" dirty="0"/>
              <a:t>corrección de errores</a:t>
            </a:r>
          </a:p>
        </p:txBody>
      </p:sp>
      <p:sp>
        <p:nvSpPr>
          <p:cNvPr id="5" name="1 Marcador de contenido"/>
          <p:cNvSpPr>
            <a:spLocks noGrp="1"/>
          </p:cNvSpPr>
          <p:nvPr>
            <p:ph idx="1"/>
          </p:nvPr>
        </p:nvSpPr>
        <p:spPr>
          <a:xfrm>
            <a:off x="179512" y="2132856"/>
            <a:ext cx="8964487" cy="4725145"/>
          </a:xfrm>
        </p:spPr>
        <p:txBody>
          <a:bodyPr>
            <a:normAutofit fontScale="77500" lnSpcReduction="20000"/>
          </a:bodyPr>
          <a:lstStyle/>
          <a:p>
            <a:pPr algn="just"/>
            <a:r>
              <a:rPr lang="es-AR" dirty="0"/>
              <a:t>La detección y corrección de errores es una importante práctica para el mantenimiento e integridad de los datos</a:t>
            </a:r>
          </a:p>
          <a:p>
            <a:pPr algn="just"/>
            <a:r>
              <a:rPr lang="es-AR" dirty="0"/>
              <a:t>La comunicación entre varias computadoras produce continuamente un movimiento de datos, generalmente por canales que introducen un ruido externo que produce errores en la transmisión. Por lo tanto, debemos asegurarnos que si dicho movimiento causa errores, éstos puedan ser detectados. El método para detectar y corregir errores es incluir en los bloques de datos transmitidos bits adicionales denominados </a:t>
            </a:r>
            <a:r>
              <a:rPr lang="es-AR" u="sng" dirty="0"/>
              <a:t>redundancia</a:t>
            </a:r>
            <a:r>
              <a:rPr lang="es-AR" dirty="0"/>
              <a:t>.</a:t>
            </a:r>
          </a:p>
          <a:p>
            <a:pPr algn="just"/>
            <a:r>
              <a:rPr lang="es-AR" dirty="0"/>
              <a:t>Se han desarrollado dos estrategias básicas para manejar los errores:</a:t>
            </a:r>
          </a:p>
          <a:p>
            <a:pPr lvl="1" algn="just"/>
            <a:r>
              <a:rPr lang="es-AR" dirty="0"/>
              <a:t>Incluir suficiente información redundante en cada bloque de datos para que se puedan detectar y corregir los bits erróneos. Se utilizan </a:t>
            </a:r>
            <a:r>
              <a:rPr lang="es-AR" b="1" dirty="0"/>
              <a:t>códigos de corrección de errores</a:t>
            </a:r>
            <a:r>
              <a:rPr lang="es-AR" dirty="0"/>
              <a:t>.</a:t>
            </a:r>
          </a:p>
          <a:p>
            <a:pPr lvl="1" algn="just"/>
            <a:r>
              <a:rPr lang="es-AR" dirty="0"/>
              <a:t>Incluir sólo la información redundante necesaria en cada bloque de datos para detectar los errores. En este caso el número de bits de redundancia es menor. Se utilizan </a:t>
            </a:r>
            <a:r>
              <a:rPr lang="es-AR" b="1" dirty="0"/>
              <a:t>códigos de detección de errores</a:t>
            </a:r>
            <a:r>
              <a:rPr lang="es-AR" dirty="0"/>
              <a:t>.</a:t>
            </a:r>
          </a:p>
          <a:p>
            <a:pPr algn="just"/>
            <a:r>
              <a:rPr lang="es-AR" dirty="0"/>
              <a:t>Si consideramos un bloque de datos formado por m bits de datos y r de redundancia, la longitud final del bloque será n, donde n = m + r.</a:t>
            </a:r>
          </a:p>
        </p:txBody>
      </p:sp>
    </p:spTree>
    <p:extLst>
      <p:ext uri="{BB962C8B-B14F-4D97-AF65-F5344CB8AC3E}">
        <p14:creationId xmlns:p14="http://schemas.microsoft.com/office/powerpoint/2010/main" val="39181686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215496"/>
            <a:ext cx="8229600" cy="1252728"/>
          </a:xfrm>
        </p:spPr>
        <p:txBody>
          <a:bodyPr>
            <a:normAutofit/>
          </a:bodyPr>
          <a:lstStyle/>
          <a:p>
            <a:r>
              <a:rPr lang="es-AR" dirty="0"/>
              <a:t>Códigos de detección de errores</a:t>
            </a:r>
          </a:p>
        </p:txBody>
      </p:sp>
      <p:sp>
        <p:nvSpPr>
          <p:cNvPr id="5" name="1 Marcador de contenido"/>
          <p:cNvSpPr>
            <a:spLocks noGrp="1"/>
          </p:cNvSpPr>
          <p:nvPr>
            <p:ph idx="1"/>
          </p:nvPr>
        </p:nvSpPr>
        <p:spPr>
          <a:xfrm>
            <a:off x="107504" y="2132856"/>
            <a:ext cx="9036495" cy="4725145"/>
          </a:xfrm>
        </p:spPr>
        <p:txBody>
          <a:bodyPr>
            <a:normAutofit fontScale="92500" lnSpcReduction="10000"/>
          </a:bodyPr>
          <a:lstStyle/>
          <a:p>
            <a:pPr algn="just"/>
            <a:r>
              <a:rPr lang="es-AR" dirty="0"/>
              <a:t>Consiste en añadir un bit de más a la cadena que queremos enviar, y que nos indicará si el número de unos (bits puestos a 1) es par o es impar. Si es par incluiremos este bit con el valor = 0, y si no es así, lo incluiremos con valor = 1.</a:t>
            </a:r>
          </a:p>
          <a:p>
            <a:pPr algn="just"/>
            <a:r>
              <a:rPr lang="es-AR" u="sng" dirty="0"/>
              <a:t>Ejemplo</a:t>
            </a:r>
            <a:r>
              <a:rPr lang="es-AR" dirty="0"/>
              <a:t>:</a:t>
            </a:r>
          </a:p>
          <a:p>
            <a:pPr lvl="1" algn="just"/>
            <a:r>
              <a:rPr lang="es-AR" dirty="0"/>
              <a:t>Queremos enviar la cadena “1110100”:</a:t>
            </a:r>
          </a:p>
          <a:p>
            <a:pPr lvl="1" algn="just"/>
            <a:r>
              <a:rPr lang="es-AR" dirty="0"/>
              <a:t>1º Contamos la cantidad de unos que hay: 4 unos</a:t>
            </a:r>
          </a:p>
          <a:p>
            <a:pPr lvl="1" algn="just"/>
            <a:r>
              <a:rPr lang="es-AR" dirty="0"/>
              <a:t>2º El número de unos es par por tanto añadimos un bit con valor = 0</a:t>
            </a:r>
          </a:p>
          <a:p>
            <a:pPr lvl="1" algn="just"/>
            <a:r>
              <a:rPr lang="es-AR" dirty="0"/>
              <a:t>3º La cadena enviada es 11101000</a:t>
            </a:r>
          </a:p>
          <a:p>
            <a:pPr algn="just"/>
            <a:r>
              <a:rPr lang="es-AR" dirty="0"/>
              <a:t>El receptor ahora, repite la operación de contar la cantidad de “unos” que hay (menos el último bit) y si coincide, es que no ha habido error.</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Paridad simple (Paridad horizontal)</a:t>
            </a:r>
          </a:p>
        </p:txBody>
      </p:sp>
    </p:spTree>
    <p:extLst>
      <p:ext uri="{BB962C8B-B14F-4D97-AF65-F5344CB8AC3E}">
        <p14:creationId xmlns:p14="http://schemas.microsoft.com/office/powerpoint/2010/main" val="37905403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215496"/>
            <a:ext cx="8229600" cy="1252728"/>
          </a:xfrm>
        </p:spPr>
        <p:txBody>
          <a:bodyPr>
            <a:normAutofit/>
          </a:bodyPr>
          <a:lstStyle/>
          <a:p>
            <a:r>
              <a:rPr lang="es-AR" dirty="0"/>
              <a:t>Códigos de detección de errores</a:t>
            </a:r>
          </a:p>
        </p:txBody>
      </p:sp>
      <p:sp>
        <p:nvSpPr>
          <p:cNvPr id="5" name="1 Marcador de contenido"/>
          <p:cNvSpPr>
            <a:spLocks noGrp="1"/>
          </p:cNvSpPr>
          <p:nvPr>
            <p:ph idx="1"/>
          </p:nvPr>
        </p:nvSpPr>
        <p:spPr>
          <a:xfrm>
            <a:off x="457200" y="2852936"/>
            <a:ext cx="8229599" cy="3312368"/>
          </a:xfrm>
        </p:spPr>
        <p:txBody>
          <a:bodyPr>
            <a:normAutofit/>
          </a:bodyPr>
          <a:lstStyle/>
          <a:p>
            <a:pPr algn="just"/>
            <a:r>
              <a:rPr lang="es-AR" dirty="0"/>
              <a:t>Hay una alta probabilidad de que se cuelen casos en los que ha habido error, y que el error no sea detectado, como ocurre si se cambian dos números en la transmisión en vez de uno.</a:t>
            </a:r>
            <a:endParaRPr lang="es-AR" dirty="0">
              <a:solidFill>
                <a:srgbClr val="7030A0"/>
              </a:solidFill>
            </a:endParaRPr>
          </a:p>
        </p:txBody>
      </p:sp>
      <p:sp>
        <p:nvSpPr>
          <p:cNvPr id="4" name="3 CuadroTexto"/>
          <p:cNvSpPr txBox="1"/>
          <p:nvPr/>
        </p:nvSpPr>
        <p:spPr>
          <a:xfrm>
            <a:off x="287523" y="1698914"/>
            <a:ext cx="8568952" cy="461665"/>
          </a:xfrm>
          <a:prstGeom prst="rect">
            <a:avLst/>
          </a:prstGeom>
          <a:noFill/>
        </p:spPr>
        <p:txBody>
          <a:bodyPr wrap="square" rtlCol="0">
            <a:spAutoFit/>
          </a:bodyPr>
          <a:lstStyle/>
          <a:p>
            <a:pPr algn="ctr"/>
            <a:r>
              <a:rPr lang="es-AR" sz="2400" dirty="0">
                <a:solidFill>
                  <a:schemeClr val="bg1"/>
                </a:solidFill>
              </a:rPr>
              <a:t>Paridad simple (Paridad horizontal)</a:t>
            </a:r>
          </a:p>
        </p:txBody>
      </p:sp>
    </p:spTree>
    <p:extLst>
      <p:ext uri="{BB962C8B-B14F-4D97-AF65-F5344CB8AC3E}">
        <p14:creationId xmlns:p14="http://schemas.microsoft.com/office/powerpoint/2010/main" val="3381076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215496"/>
            <a:ext cx="8229600" cy="1252728"/>
          </a:xfrm>
        </p:spPr>
        <p:txBody>
          <a:bodyPr>
            <a:normAutofit/>
          </a:bodyPr>
          <a:lstStyle/>
          <a:p>
            <a:r>
              <a:rPr lang="es-AR" dirty="0"/>
              <a:t>Códigos de detección de errores</a:t>
            </a:r>
          </a:p>
        </p:txBody>
      </p:sp>
      <p:sp>
        <p:nvSpPr>
          <p:cNvPr id="5" name="1 Marcador de contenido"/>
          <p:cNvSpPr>
            <a:spLocks noGrp="1"/>
          </p:cNvSpPr>
          <p:nvPr>
            <p:ph idx="1"/>
          </p:nvPr>
        </p:nvSpPr>
        <p:spPr>
          <a:xfrm>
            <a:off x="872067" y="2564904"/>
            <a:ext cx="7408333" cy="4293097"/>
          </a:xfrm>
        </p:spPr>
        <p:txBody>
          <a:bodyPr>
            <a:normAutofit/>
          </a:bodyPr>
          <a:lstStyle/>
          <a:p>
            <a:pPr algn="just"/>
            <a:r>
              <a:rPr lang="es-AR" dirty="0"/>
              <a:t>La información se coloca en grupos de (m) bloques de longitud fija (k) como matriz k x m o m x k.</a:t>
            </a:r>
            <a:endParaRPr lang="es-AR" dirty="0">
              <a:solidFill>
                <a:srgbClr val="7030A0"/>
              </a:solidFill>
            </a:endParaRP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Paridad vertical, longitudinal y cruzada</a:t>
            </a:r>
          </a:p>
        </p:txBody>
      </p:sp>
      <p:pic>
        <p:nvPicPr>
          <p:cNvPr id="348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0446" t="44025" r="43331" b="16236"/>
          <a:stretch/>
        </p:blipFill>
        <p:spPr bwMode="auto">
          <a:xfrm>
            <a:off x="3131840" y="3573016"/>
            <a:ext cx="3411941" cy="29069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79023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215496"/>
            <a:ext cx="8229600" cy="1252728"/>
          </a:xfrm>
        </p:spPr>
        <p:txBody>
          <a:bodyPr>
            <a:normAutofit/>
          </a:bodyPr>
          <a:lstStyle/>
          <a:p>
            <a:r>
              <a:rPr lang="es-AR" dirty="0"/>
              <a:t>Códigos de detección de errores</a:t>
            </a:r>
          </a:p>
        </p:txBody>
      </p:sp>
      <p:sp>
        <p:nvSpPr>
          <p:cNvPr id="5" name="1 Marcador de contenido"/>
          <p:cNvSpPr>
            <a:spLocks noGrp="1"/>
          </p:cNvSpPr>
          <p:nvPr>
            <p:ph idx="1"/>
          </p:nvPr>
        </p:nvSpPr>
        <p:spPr>
          <a:xfrm>
            <a:off x="92253" y="2564904"/>
            <a:ext cx="4447329" cy="4293097"/>
          </a:xfrm>
        </p:spPr>
        <p:txBody>
          <a:bodyPr>
            <a:normAutofit/>
          </a:bodyPr>
          <a:lstStyle/>
          <a:p>
            <a:pPr algn="just"/>
            <a:r>
              <a:rPr lang="es-AR" dirty="0"/>
              <a:t>Cada bloque:</a:t>
            </a:r>
          </a:p>
          <a:p>
            <a:pPr lvl="1" algn="just"/>
            <a:r>
              <a:rPr lang="es-AR" dirty="0"/>
              <a:t>1 bit para VRC</a:t>
            </a:r>
          </a:p>
          <a:p>
            <a:pPr lvl="1" algn="just"/>
            <a:r>
              <a:rPr lang="es-AR" dirty="0"/>
              <a:t>1 bit para la paridad perpendicular o LRC (</a:t>
            </a:r>
            <a:r>
              <a:rPr lang="es-AR" i="1" dirty="0"/>
              <a:t>Longitudinal Redundancy Checking</a:t>
            </a:r>
            <a:r>
              <a:rPr lang="es-AR" dirty="0"/>
              <a:t>)</a:t>
            </a:r>
          </a:p>
          <a:p>
            <a:pPr lvl="1" algn="just"/>
            <a:r>
              <a:rPr lang="es-AR" dirty="0"/>
              <a:t>1 bit de paridad cruzada que comprueba paridades</a:t>
            </a:r>
            <a:endParaRPr lang="es-AR" dirty="0">
              <a:solidFill>
                <a:srgbClr val="7030A0"/>
              </a:solidFill>
            </a:endParaRP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Paridad vertical, longitudinal y cruzada</a:t>
            </a:r>
          </a:p>
        </p:txBody>
      </p:sp>
      <p:pic>
        <p:nvPicPr>
          <p:cNvPr id="358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1297" t="36574" r="16291" b="5404"/>
          <a:stretch/>
        </p:blipFill>
        <p:spPr bwMode="auto">
          <a:xfrm>
            <a:off x="4757950" y="2484094"/>
            <a:ext cx="4217158" cy="42444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92483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215496"/>
            <a:ext cx="8229600" cy="1252728"/>
          </a:xfrm>
        </p:spPr>
        <p:txBody>
          <a:bodyPr>
            <a:normAutofit/>
          </a:bodyPr>
          <a:lstStyle/>
          <a:p>
            <a:r>
              <a:rPr lang="es-AR" dirty="0"/>
              <a:t>Códigos de detección de errores</a:t>
            </a:r>
          </a:p>
        </p:txBody>
      </p:sp>
      <p:sp>
        <p:nvSpPr>
          <p:cNvPr id="5" name="1 Marcador de contenido"/>
          <p:cNvSpPr>
            <a:spLocks noGrp="1"/>
          </p:cNvSpPr>
          <p:nvPr>
            <p:ph idx="1"/>
          </p:nvPr>
        </p:nvSpPr>
        <p:spPr>
          <a:xfrm>
            <a:off x="611560" y="2549076"/>
            <a:ext cx="7848872" cy="4293097"/>
          </a:xfrm>
        </p:spPr>
        <p:txBody>
          <a:bodyPr>
            <a:normAutofit/>
          </a:bodyPr>
          <a:lstStyle/>
          <a:p>
            <a:pPr algn="just"/>
            <a:r>
              <a:rPr lang="es-AR" dirty="0"/>
              <a:t>Ejemplo: Se quiere enviar la información “PAG” en ASCII (7 bits):</a:t>
            </a:r>
            <a:endParaRPr lang="es-AR" dirty="0">
              <a:solidFill>
                <a:srgbClr val="7030A0"/>
              </a:solidFill>
            </a:endParaRP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Paridad vertical, longitudinal y cruzada</a:t>
            </a:r>
          </a:p>
        </p:txBody>
      </p:sp>
      <p:pic>
        <p:nvPicPr>
          <p:cNvPr id="368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747" t="25282" r="18786" b="53636"/>
          <a:stretch/>
        </p:blipFill>
        <p:spPr bwMode="auto">
          <a:xfrm>
            <a:off x="854813" y="3645024"/>
            <a:ext cx="7997588" cy="15421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2608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5" name="1 Marcador de contenido"/>
          <p:cNvSpPr>
            <a:spLocks noGrp="1"/>
          </p:cNvSpPr>
          <p:nvPr>
            <p:ph idx="1"/>
          </p:nvPr>
        </p:nvSpPr>
        <p:spPr>
          <a:xfrm>
            <a:off x="872067" y="2388859"/>
            <a:ext cx="7408333" cy="3941645"/>
          </a:xfrm>
        </p:spPr>
        <p:txBody>
          <a:bodyPr>
            <a:normAutofit fontScale="92500"/>
          </a:bodyPr>
          <a:lstStyle/>
          <a:p>
            <a:pPr algn="just"/>
            <a:r>
              <a:rPr lang="es-AR" dirty="0"/>
              <a:t>Este sistema consta de 8 símbolos desde el 0 hasta el 7, es muy poco utilizado en los computadores. </a:t>
            </a:r>
          </a:p>
          <a:p>
            <a:pPr algn="just"/>
            <a:r>
              <a:rPr lang="es-AR" dirty="0"/>
              <a:t>La facilidad con que se pueden convertir entre el sistema Octal y el binario hace que el sistema Octal sea atractivo como un medio "taquigráfico" de expresión de números binarios grandes. </a:t>
            </a:r>
          </a:p>
          <a:p>
            <a:pPr algn="just"/>
            <a:r>
              <a:rPr lang="es-AR" dirty="0"/>
              <a:t>Cuando trabajamos con una gran cantidad de números binarios de muchos bits, es mas adecuado y eficaz escribirlos en octal y no en binarios. </a:t>
            </a:r>
          </a:p>
        </p:txBody>
      </p:sp>
      <p:sp>
        <p:nvSpPr>
          <p:cNvPr id="4" name="3 CuadroTexto"/>
          <p:cNvSpPr txBox="1"/>
          <p:nvPr/>
        </p:nvSpPr>
        <p:spPr>
          <a:xfrm>
            <a:off x="287524" y="1379042"/>
            <a:ext cx="8568952" cy="461665"/>
          </a:xfrm>
          <a:prstGeom prst="rect">
            <a:avLst/>
          </a:prstGeom>
          <a:noFill/>
        </p:spPr>
        <p:txBody>
          <a:bodyPr wrap="square" rtlCol="0">
            <a:spAutoFit/>
          </a:bodyPr>
          <a:lstStyle/>
          <a:p>
            <a:pPr algn="ctr"/>
            <a:r>
              <a:rPr lang="es-AR" sz="2400" dirty="0">
                <a:solidFill>
                  <a:schemeClr val="bg1"/>
                </a:solidFill>
              </a:rPr>
              <a:t>Octal</a:t>
            </a:r>
          </a:p>
        </p:txBody>
      </p:sp>
    </p:spTree>
    <p:extLst>
      <p:ext uri="{BB962C8B-B14F-4D97-AF65-F5344CB8AC3E}">
        <p14:creationId xmlns:p14="http://schemas.microsoft.com/office/powerpoint/2010/main" val="12232524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215496"/>
            <a:ext cx="8229600" cy="1252728"/>
          </a:xfrm>
        </p:spPr>
        <p:txBody>
          <a:bodyPr>
            <a:normAutofit/>
          </a:bodyPr>
          <a:lstStyle/>
          <a:p>
            <a:r>
              <a:rPr lang="es-AR" dirty="0"/>
              <a:t>Códigos de detección de errores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Paridad vertical, longitudinal y cruzada</a:t>
            </a:r>
          </a:p>
        </p:txBody>
      </p:sp>
      <p:pic>
        <p:nvPicPr>
          <p:cNvPr id="378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296" t="20077" r="22649" b="18729"/>
          <a:stretch/>
        </p:blipFill>
        <p:spPr bwMode="auto">
          <a:xfrm>
            <a:off x="827584" y="2060848"/>
            <a:ext cx="7683691" cy="44764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45093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215496"/>
            <a:ext cx="8229600" cy="1252728"/>
          </a:xfrm>
        </p:spPr>
        <p:txBody>
          <a:bodyPr>
            <a:normAutofit/>
          </a:bodyPr>
          <a:lstStyle/>
          <a:p>
            <a:r>
              <a:rPr lang="es-AR" dirty="0"/>
              <a:t>Códigos de detección de errores</a:t>
            </a:r>
          </a:p>
        </p:txBody>
      </p:sp>
      <p:sp>
        <p:nvSpPr>
          <p:cNvPr id="5" name="1 Marcador de contenido"/>
          <p:cNvSpPr>
            <a:spLocks noGrp="1"/>
          </p:cNvSpPr>
          <p:nvPr>
            <p:ph idx="1"/>
          </p:nvPr>
        </p:nvSpPr>
        <p:spPr>
          <a:xfrm>
            <a:off x="179512" y="1916832"/>
            <a:ext cx="8856983" cy="4941169"/>
          </a:xfrm>
        </p:spPr>
        <p:txBody>
          <a:bodyPr>
            <a:normAutofit fontScale="92500"/>
          </a:bodyPr>
          <a:lstStyle/>
          <a:p>
            <a:pPr algn="just"/>
            <a:r>
              <a:rPr lang="es-AR" dirty="0"/>
              <a:t>Las dos palabras del código más cercanas difieren en un bit de datos</a:t>
            </a:r>
          </a:p>
          <a:p>
            <a:pPr algn="just"/>
            <a:r>
              <a:rPr lang="es-AR" dirty="0"/>
              <a:t>Un cambio en un bit de datos implica (para que la palabra sea correcta):</a:t>
            </a:r>
          </a:p>
          <a:p>
            <a:pPr lvl="1" algn="just"/>
            <a:r>
              <a:rPr lang="es-AR" dirty="0"/>
              <a:t>Cambio en un bit de VRC</a:t>
            </a:r>
          </a:p>
          <a:p>
            <a:pPr lvl="1" algn="just"/>
            <a:r>
              <a:rPr lang="es-AR" dirty="0"/>
              <a:t>Cambio en un bit de LRC</a:t>
            </a:r>
          </a:p>
          <a:p>
            <a:pPr lvl="1" algn="just"/>
            <a:r>
              <a:rPr lang="es-AR" dirty="0"/>
              <a:t>Cambio en el bit de paridad cruzada</a:t>
            </a:r>
          </a:p>
          <a:p>
            <a:pPr algn="just"/>
            <a:r>
              <a:rPr lang="es-AR" b="1" dirty="0">
                <a:solidFill>
                  <a:srgbClr val="7030A0"/>
                </a:solidFill>
              </a:rPr>
              <a:t>Luego ⇒ Un cambio mínimo implica 4 bits ⇒ Distancia Hamming del código: 4</a:t>
            </a:r>
          </a:p>
          <a:p>
            <a:pPr algn="just"/>
            <a:r>
              <a:rPr lang="es-AR" dirty="0"/>
              <a:t>Capacidad de detección y corrección:</a:t>
            </a:r>
          </a:p>
          <a:p>
            <a:pPr lvl="1" algn="just"/>
            <a:r>
              <a:rPr lang="es-AR" dirty="0"/>
              <a:t>Detecta todos los errores simples, dobles y triples</a:t>
            </a:r>
          </a:p>
          <a:p>
            <a:pPr lvl="1" algn="just"/>
            <a:r>
              <a:rPr lang="es-AR" dirty="0"/>
              <a:t>Corrige todos los errores simples  </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Paridad vertical, longitudinal y cruzada</a:t>
            </a:r>
          </a:p>
        </p:txBody>
      </p:sp>
    </p:spTree>
    <p:extLst>
      <p:ext uri="{BB962C8B-B14F-4D97-AF65-F5344CB8AC3E}">
        <p14:creationId xmlns:p14="http://schemas.microsoft.com/office/powerpoint/2010/main" val="30948592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215496"/>
            <a:ext cx="8229600" cy="1252728"/>
          </a:xfrm>
        </p:spPr>
        <p:txBody>
          <a:bodyPr>
            <a:normAutofit/>
          </a:bodyPr>
          <a:lstStyle/>
          <a:p>
            <a:r>
              <a:rPr lang="es-AR" dirty="0"/>
              <a:t>Códigos de detección de errores</a:t>
            </a:r>
          </a:p>
        </p:txBody>
      </p:sp>
      <p:sp>
        <p:nvSpPr>
          <p:cNvPr id="5" name="1 Marcador de contenido"/>
          <p:cNvSpPr>
            <a:spLocks noGrp="1"/>
          </p:cNvSpPr>
          <p:nvPr>
            <p:ph idx="1"/>
          </p:nvPr>
        </p:nvSpPr>
        <p:spPr>
          <a:xfrm>
            <a:off x="179513" y="3140968"/>
            <a:ext cx="8784976" cy="3717032"/>
          </a:xfrm>
        </p:spPr>
        <p:txBody>
          <a:bodyPr>
            <a:normAutofit/>
          </a:bodyPr>
          <a:lstStyle/>
          <a:p>
            <a:pPr algn="just"/>
            <a:r>
              <a:rPr lang="es-AR" dirty="0"/>
              <a:t>Recepción:</a:t>
            </a:r>
          </a:p>
          <a:p>
            <a:pPr lvl="1" algn="just"/>
            <a:r>
              <a:rPr lang="es-AR" dirty="0"/>
              <a:t>Comprobación de paridad cruzada (requisito)</a:t>
            </a:r>
          </a:p>
          <a:p>
            <a:pPr lvl="1" algn="just"/>
            <a:r>
              <a:rPr lang="es-AR" dirty="0"/>
              <a:t>Comprobación de VRC y LRC: Las posiciones de error en VRC y LRC marcan filas y columnas en cuyas intersecciones puede haber error. Dependiendo del tipo de errores se pueden o no detectar y corregir.</a:t>
            </a:r>
          </a:p>
        </p:txBody>
      </p:sp>
      <p:sp>
        <p:nvSpPr>
          <p:cNvPr id="4" name="3 CuadroTexto"/>
          <p:cNvSpPr txBox="1"/>
          <p:nvPr/>
        </p:nvSpPr>
        <p:spPr>
          <a:xfrm>
            <a:off x="287524" y="1501392"/>
            <a:ext cx="8568952" cy="461665"/>
          </a:xfrm>
          <a:prstGeom prst="rect">
            <a:avLst/>
          </a:prstGeom>
          <a:noFill/>
        </p:spPr>
        <p:txBody>
          <a:bodyPr wrap="square" rtlCol="0">
            <a:spAutoFit/>
          </a:bodyPr>
          <a:lstStyle/>
          <a:p>
            <a:pPr algn="ctr"/>
            <a:r>
              <a:rPr lang="es-AR" sz="2400" dirty="0">
                <a:solidFill>
                  <a:schemeClr val="bg1"/>
                </a:solidFill>
              </a:rPr>
              <a:t>Paridad vertical, longitudinal y cruzada</a:t>
            </a:r>
          </a:p>
        </p:txBody>
      </p:sp>
      <p:sp>
        <p:nvSpPr>
          <p:cNvPr id="7" name="6 CuadroTexto"/>
          <p:cNvSpPr txBox="1"/>
          <p:nvPr/>
        </p:nvSpPr>
        <p:spPr>
          <a:xfrm>
            <a:off x="115042" y="2414792"/>
            <a:ext cx="8568952" cy="461665"/>
          </a:xfrm>
          <a:prstGeom prst="rect">
            <a:avLst/>
          </a:prstGeom>
          <a:noFill/>
        </p:spPr>
        <p:txBody>
          <a:bodyPr wrap="square" rtlCol="0">
            <a:spAutoFit/>
          </a:bodyPr>
          <a:lstStyle/>
          <a:p>
            <a:r>
              <a:rPr lang="es-AR" sz="2400" dirty="0">
                <a:solidFill>
                  <a:srgbClr val="0070C0"/>
                </a:solidFill>
              </a:rPr>
              <a:t>Ejemplo 1: Detección y no corrección de errores triples</a:t>
            </a:r>
          </a:p>
        </p:txBody>
      </p:sp>
    </p:spTree>
    <p:extLst>
      <p:ext uri="{BB962C8B-B14F-4D97-AF65-F5344CB8AC3E}">
        <p14:creationId xmlns:p14="http://schemas.microsoft.com/office/powerpoint/2010/main" val="1115188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704" t="25956" r="19962" b="23578"/>
          <a:stretch/>
        </p:blipFill>
        <p:spPr bwMode="auto">
          <a:xfrm>
            <a:off x="3303152" y="3716372"/>
            <a:ext cx="5790706" cy="30239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2 Título"/>
          <p:cNvSpPr>
            <a:spLocks noGrp="1"/>
          </p:cNvSpPr>
          <p:nvPr>
            <p:ph type="title"/>
          </p:nvPr>
        </p:nvSpPr>
        <p:spPr>
          <a:xfrm>
            <a:off x="457200" y="215496"/>
            <a:ext cx="8229600" cy="1252728"/>
          </a:xfrm>
        </p:spPr>
        <p:txBody>
          <a:bodyPr>
            <a:normAutofit/>
          </a:bodyPr>
          <a:lstStyle/>
          <a:p>
            <a:r>
              <a:rPr lang="es-AR" dirty="0"/>
              <a:t>Códigos de detección de errores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Paridad vertical, longitudinal y cruzada</a:t>
            </a:r>
          </a:p>
        </p:txBody>
      </p:sp>
      <p:pic>
        <p:nvPicPr>
          <p:cNvPr id="3891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6417" t="29444" r="36242" b="20182"/>
          <a:stretch/>
        </p:blipFill>
        <p:spPr bwMode="auto">
          <a:xfrm>
            <a:off x="160492" y="1510270"/>
            <a:ext cx="3521710" cy="26709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heurón"/>
          <p:cNvSpPr/>
          <p:nvPr/>
        </p:nvSpPr>
        <p:spPr>
          <a:xfrm rot="2094745">
            <a:off x="3901546" y="2942764"/>
            <a:ext cx="936104" cy="71942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Tree>
    <p:extLst>
      <p:ext uri="{BB962C8B-B14F-4D97-AF65-F5344CB8AC3E}">
        <p14:creationId xmlns:p14="http://schemas.microsoft.com/office/powerpoint/2010/main" val="37221344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215496"/>
            <a:ext cx="8229600" cy="1252728"/>
          </a:xfrm>
        </p:spPr>
        <p:txBody>
          <a:bodyPr>
            <a:normAutofit/>
          </a:bodyPr>
          <a:lstStyle/>
          <a:p>
            <a:r>
              <a:rPr lang="es-AR" dirty="0"/>
              <a:t>Códigos de detección de errores</a:t>
            </a:r>
          </a:p>
        </p:txBody>
      </p:sp>
      <p:sp>
        <p:nvSpPr>
          <p:cNvPr id="9" name="1 Marcador de contenido"/>
          <p:cNvSpPr>
            <a:spLocks noGrp="1"/>
          </p:cNvSpPr>
          <p:nvPr>
            <p:ph idx="1"/>
          </p:nvPr>
        </p:nvSpPr>
        <p:spPr>
          <a:xfrm>
            <a:off x="539552" y="2390744"/>
            <a:ext cx="7408333" cy="4293097"/>
          </a:xfrm>
        </p:spPr>
        <p:txBody>
          <a:bodyPr>
            <a:normAutofit/>
          </a:bodyPr>
          <a:lstStyle/>
          <a:p>
            <a:pPr algn="just"/>
            <a:r>
              <a:rPr lang="es-AR" dirty="0"/>
              <a:t>Imposibilidad de corrección: Error en las posiciones sospechosas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Paridad vertical, longitudinal y cruzada</a:t>
            </a:r>
          </a:p>
        </p:txBody>
      </p:sp>
      <p:pic>
        <p:nvPicPr>
          <p:cNvPr id="409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923" t="29259" r="34350" b="17570"/>
          <a:stretch/>
        </p:blipFill>
        <p:spPr bwMode="auto">
          <a:xfrm>
            <a:off x="2822624" y="2845400"/>
            <a:ext cx="5949513" cy="38896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63171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215496"/>
            <a:ext cx="8229600" cy="1252728"/>
          </a:xfrm>
        </p:spPr>
        <p:txBody>
          <a:bodyPr>
            <a:normAutofit/>
          </a:bodyPr>
          <a:lstStyle/>
          <a:p>
            <a:r>
              <a:rPr lang="es-AR" dirty="0"/>
              <a:t>Códigos de detección de errores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Paridad vertical, longitudinal y cruzada</a:t>
            </a:r>
          </a:p>
        </p:txBody>
      </p:sp>
      <p:sp>
        <p:nvSpPr>
          <p:cNvPr id="6" name="5 CuadroTexto"/>
          <p:cNvSpPr txBox="1"/>
          <p:nvPr/>
        </p:nvSpPr>
        <p:spPr>
          <a:xfrm>
            <a:off x="115042" y="2414792"/>
            <a:ext cx="8568952" cy="461665"/>
          </a:xfrm>
          <a:prstGeom prst="rect">
            <a:avLst/>
          </a:prstGeom>
          <a:noFill/>
        </p:spPr>
        <p:txBody>
          <a:bodyPr wrap="square" rtlCol="0">
            <a:spAutoFit/>
          </a:bodyPr>
          <a:lstStyle/>
          <a:p>
            <a:r>
              <a:rPr lang="es-AR" sz="2400" dirty="0">
                <a:solidFill>
                  <a:srgbClr val="0070C0"/>
                </a:solidFill>
              </a:rPr>
              <a:t>Ejemplo 2: Detección y corrección de error simple</a:t>
            </a:r>
          </a:p>
        </p:txBody>
      </p:sp>
      <p:pic>
        <p:nvPicPr>
          <p:cNvPr id="419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192" t="20188" r="36404" b="30745"/>
          <a:stretch/>
        </p:blipFill>
        <p:spPr bwMode="auto">
          <a:xfrm>
            <a:off x="115042" y="2876457"/>
            <a:ext cx="3406238" cy="2581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4132" t="32133" r="19788" b="18240"/>
          <a:stretch/>
        </p:blipFill>
        <p:spPr bwMode="auto">
          <a:xfrm>
            <a:off x="3543502" y="4038493"/>
            <a:ext cx="5539955" cy="27563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Cheurón"/>
          <p:cNvSpPr/>
          <p:nvPr/>
        </p:nvSpPr>
        <p:spPr>
          <a:xfrm rot="2094745">
            <a:off x="3607912" y="3244524"/>
            <a:ext cx="936104" cy="71942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Tree>
    <p:extLst>
      <p:ext uri="{BB962C8B-B14F-4D97-AF65-F5344CB8AC3E}">
        <p14:creationId xmlns:p14="http://schemas.microsoft.com/office/powerpoint/2010/main" val="40235938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215496"/>
            <a:ext cx="8229600" cy="1252728"/>
          </a:xfrm>
        </p:spPr>
        <p:txBody>
          <a:bodyPr>
            <a:normAutofit/>
          </a:bodyPr>
          <a:lstStyle/>
          <a:p>
            <a:r>
              <a:rPr lang="es-AR" dirty="0"/>
              <a:t>Códigos de corrección de errores</a:t>
            </a:r>
          </a:p>
        </p:txBody>
      </p:sp>
      <p:sp>
        <p:nvSpPr>
          <p:cNvPr id="5" name="1 Marcador de contenido"/>
          <p:cNvSpPr>
            <a:spLocks noGrp="1"/>
          </p:cNvSpPr>
          <p:nvPr>
            <p:ph idx="1"/>
          </p:nvPr>
        </p:nvSpPr>
        <p:spPr>
          <a:xfrm>
            <a:off x="890929" y="2132856"/>
            <a:ext cx="7408333" cy="4293097"/>
          </a:xfrm>
        </p:spPr>
        <p:txBody>
          <a:bodyPr>
            <a:normAutofit lnSpcReduction="10000"/>
          </a:bodyPr>
          <a:lstStyle/>
          <a:p>
            <a:pPr algn="just"/>
            <a:r>
              <a:rPr lang="es-AR" u="sng" dirty="0"/>
              <a:t>Distancia de Hamming entre dos palabras</a:t>
            </a:r>
            <a:r>
              <a:rPr lang="es-AR" dirty="0"/>
              <a:t>: es el Nº de bits que difieren dos palabras</a:t>
            </a:r>
          </a:p>
          <a:p>
            <a:pPr algn="just"/>
            <a:endParaRPr lang="es-AR" dirty="0">
              <a:solidFill>
                <a:srgbClr val="7030A0"/>
              </a:solidFill>
            </a:endParaRPr>
          </a:p>
          <a:p>
            <a:pPr algn="just"/>
            <a:endParaRPr lang="es-AR" dirty="0">
              <a:solidFill>
                <a:srgbClr val="7030A0"/>
              </a:solidFill>
            </a:endParaRPr>
          </a:p>
          <a:p>
            <a:pPr marL="0" indent="0" algn="just">
              <a:buNone/>
            </a:pPr>
            <a:endParaRPr lang="es-AR" sz="700" dirty="0"/>
          </a:p>
          <a:p>
            <a:pPr marL="0" indent="0" algn="just">
              <a:buNone/>
            </a:pPr>
            <a:r>
              <a:rPr lang="es-AR" dirty="0"/>
              <a:t>Se necesitan 4 errores para transformar una palabra en la otra</a:t>
            </a:r>
          </a:p>
          <a:p>
            <a:pPr algn="just"/>
            <a:r>
              <a:rPr lang="es-AR" u="sng" dirty="0"/>
              <a:t>Distancia de Hamming de un código</a:t>
            </a:r>
            <a:r>
              <a:rPr lang="es-AR" dirty="0"/>
              <a:t>: distancia mínima entre las palabras que componen el código</a:t>
            </a:r>
            <a:endParaRPr lang="es-AR" u="sng"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Hamming</a:t>
            </a:r>
          </a:p>
        </p:txBody>
      </p:sp>
      <p:pic>
        <p:nvPicPr>
          <p:cNvPr id="337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050" t="43303" r="18518" b="39160"/>
          <a:stretch/>
        </p:blipFill>
        <p:spPr bwMode="auto">
          <a:xfrm>
            <a:off x="1835696" y="2924944"/>
            <a:ext cx="5843974" cy="10210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1584" t="36195" r="16687" b="44240"/>
          <a:stretch/>
        </p:blipFill>
        <p:spPr bwMode="auto">
          <a:xfrm>
            <a:off x="1418720" y="5575055"/>
            <a:ext cx="6663483" cy="11874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19321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215496"/>
            <a:ext cx="8229600" cy="1252728"/>
          </a:xfrm>
        </p:spPr>
        <p:txBody>
          <a:bodyPr>
            <a:normAutofit/>
          </a:bodyPr>
          <a:lstStyle/>
          <a:p>
            <a:r>
              <a:rPr lang="es-AR" dirty="0"/>
              <a:t>Códigos de corrección de errores</a:t>
            </a:r>
          </a:p>
        </p:txBody>
      </p:sp>
      <p:sp>
        <p:nvSpPr>
          <p:cNvPr id="5" name="1 Marcador de contenido"/>
          <p:cNvSpPr>
            <a:spLocks noGrp="1"/>
          </p:cNvSpPr>
          <p:nvPr>
            <p:ph idx="1"/>
          </p:nvPr>
        </p:nvSpPr>
        <p:spPr>
          <a:xfrm>
            <a:off x="890929" y="2132856"/>
            <a:ext cx="7408333" cy="4293097"/>
          </a:xfrm>
        </p:spPr>
        <p:txBody>
          <a:bodyPr>
            <a:normAutofit/>
          </a:bodyPr>
          <a:lstStyle/>
          <a:p>
            <a:pPr algn="just"/>
            <a:r>
              <a:rPr lang="es-AR" dirty="0"/>
              <a:t>Para </a:t>
            </a:r>
            <a:r>
              <a:rPr lang="es-AR" b="1" dirty="0"/>
              <a:t>detectar</a:t>
            </a:r>
            <a:r>
              <a:rPr lang="es-AR" dirty="0"/>
              <a:t> </a:t>
            </a:r>
            <a:r>
              <a:rPr lang="es-AR" dirty="0">
                <a:solidFill>
                  <a:srgbClr val="FF0000"/>
                </a:solidFill>
              </a:rPr>
              <a:t>d</a:t>
            </a:r>
            <a:r>
              <a:rPr lang="es-AR" dirty="0"/>
              <a:t> errores de un bit entre dos palabras, es necesario un código con una distancia de Hamming de al menos </a:t>
            </a:r>
            <a:r>
              <a:rPr lang="es-AR" dirty="0">
                <a:solidFill>
                  <a:srgbClr val="FF0000"/>
                </a:solidFill>
              </a:rPr>
              <a:t>d+1</a:t>
            </a:r>
            <a:r>
              <a:rPr lang="es-AR" dirty="0"/>
              <a:t> </a:t>
            </a:r>
          </a:p>
          <a:p>
            <a:pPr algn="just"/>
            <a:r>
              <a:rPr lang="es-AR" dirty="0"/>
              <a:t>Ejemplo: C = {001, 010, 100}, d. Hamming = 2 </a:t>
            </a:r>
          </a:p>
          <a:p>
            <a:pPr lvl="1" algn="just"/>
            <a:r>
              <a:rPr lang="es-AR" dirty="0"/>
              <a:t>Un error aislado siempre se detecta </a:t>
            </a:r>
          </a:p>
          <a:p>
            <a:pPr lvl="2" algn="just"/>
            <a:r>
              <a:rPr lang="es-AR" dirty="0"/>
              <a:t>Un error en 001 ⇒ 101, 011, 000, ∉ C </a:t>
            </a:r>
          </a:p>
          <a:p>
            <a:pPr lvl="1" algn="just"/>
            <a:r>
              <a:rPr lang="es-AR" dirty="0"/>
              <a:t>Dos errores aislados no se detectan </a:t>
            </a:r>
          </a:p>
          <a:p>
            <a:pPr lvl="2" algn="just"/>
            <a:r>
              <a:rPr lang="es-AR" dirty="0"/>
              <a:t>Dos errores en 001 ⇒ 111, </a:t>
            </a:r>
            <a:r>
              <a:rPr lang="es-AR" u="sng" dirty="0"/>
              <a:t>010</a:t>
            </a:r>
            <a:r>
              <a:rPr lang="es-AR" dirty="0"/>
              <a:t>, </a:t>
            </a:r>
            <a:r>
              <a:rPr lang="es-AR" u="sng" dirty="0"/>
              <a:t>100</a:t>
            </a:r>
            <a:r>
              <a:rPr lang="es-AR" dirty="0"/>
              <a:t>. Dos pertenecen a C</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Hamming</a:t>
            </a:r>
          </a:p>
        </p:txBody>
      </p:sp>
    </p:spTree>
    <p:extLst>
      <p:ext uri="{BB962C8B-B14F-4D97-AF65-F5344CB8AC3E}">
        <p14:creationId xmlns:p14="http://schemas.microsoft.com/office/powerpoint/2010/main" val="8763687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215496"/>
            <a:ext cx="8229600" cy="1252728"/>
          </a:xfrm>
        </p:spPr>
        <p:txBody>
          <a:bodyPr>
            <a:normAutofit/>
          </a:bodyPr>
          <a:lstStyle/>
          <a:p>
            <a:r>
              <a:rPr lang="es-AR" dirty="0"/>
              <a:t>Códigos de corrección de errores</a:t>
            </a:r>
          </a:p>
        </p:txBody>
      </p:sp>
      <p:sp>
        <p:nvSpPr>
          <p:cNvPr id="5" name="1 Marcador de contenido"/>
          <p:cNvSpPr>
            <a:spLocks noGrp="1"/>
          </p:cNvSpPr>
          <p:nvPr>
            <p:ph idx="1"/>
          </p:nvPr>
        </p:nvSpPr>
        <p:spPr>
          <a:xfrm>
            <a:off x="890929" y="2582357"/>
            <a:ext cx="7408333" cy="3726964"/>
          </a:xfrm>
        </p:spPr>
        <p:txBody>
          <a:bodyPr>
            <a:normAutofit lnSpcReduction="10000"/>
          </a:bodyPr>
          <a:lstStyle/>
          <a:p>
            <a:pPr algn="just"/>
            <a:r>
              <a:rPr lang="es-AR" dirty="0"/>
              <a:t>Para </a:t>
            </a:r>
            <a:r>
              <a:rPr lang="es-AR" b="1" dirty="0"/>
              <a:t>corregir</a:t>
            </a:r>
            <a:r>
              <a:rPr lang="es-AR" dirty="0"/>
              <a:t> </a:t>
            </a:r>
            <a:r>
              <a:rPr lang="es-AR" dirty="0">
                <a:solidFill>
                  <a:srgbClr val="FF0000"/>
                </a:solidFill>
              </a:rPr>
              <a:t>d</a:t>
            </a:r>
            <a:r>
              <a:rPr lang="es-AR" dirty="0"/>
              <a:t> errores de un bit entre dos palabras es necesario un código con una distancia de Hamming de al menos </a:t>
            </a:r>
            <a:r>
              <a:rPr lang="es-AR" dirty="0">
                <a:solidFill>
                  <a:srgbClr val="FF0000"/>
                </a:solidFill>
              </a:rPr>
              <a:t>2d+1</a:t>
            </a:r>
          </a:p>
          <a:p>
            <a:pPr algn="just"/>
            <a:r>
              <a:rPr lang="es-AR" dirty="0"/>
              <a:t>Ejemplo: C = {0000000000, 0000011111, 1111100000,</a:t>
            </a:r>
          </a:p>
          <a:p>
            <a:pPr algn="just"/>
            <a:r>
              <a:rPr lang="es-AR" dirty="0"/>
              <a:t>1111111111}, d. Hamming = 5</a:t>
            </a:r>
          </a:p>
          <a:p>
            <a:pPr lvl="1" algn="just"/>
            <a:r>
              <a:rPr lang="es-AR" dirty="0"/>
              <a:t>Se pueden detectar d-1 = 5-1 = 4 errores</a:t>
            </a:r>
          </a:p>
          <a:p>
            <a:pPr lvl="1" algn="just"/>
            <a:r>
              <a:rPr lang="es-AR" dirty="0"/>
              <a:t>Se pueden corregir (d-1)/2 = 4/2 = 2 errores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Hamming</a:t>
            </a:r>
          </a:p>
        </p:txBody>
      </p:sp>
    </p:spTree>
    <p:extLst>
      <p:ext uri="{BB962C8B-B14F-4D97-AF65-F5344CB8AC3E}">
        <p14:creationId xmlns:p14="http://schemas.microsoft.com/office/powerpoint/2010/main" val="39904767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215496"/>
            <a:ext cx="8229600" cy="1252728"/>
          </a:xfrm>
        </p:spPr>
        <p:txBody>
          <a:bodyPr>
            <a:normAutofit/>
          </a:bodyPr>
          <a:lstStyle/>
          <a:p>
            <a:r>
              <a:rPr lang="es-AR" dirty="0"/>
              <a:t>Códigos de corrección de errores</a:t>
            </a:r>
          </a:p>
        </p:txBody>
      </p:sp>
      <p:sp>
        <p:nvSpPr>
          <p:cNvPr id="5" name="1 Marcador de contenido"/>
          <p:cNvSpPr>
            <a:spLocks noGrp="1"/>
          </p:cNvSpPr>
          <p:nvPr>
            <p:ph idx="1"/>
          </p:nvPr>
        </p:nvSpPr>
        <p:spPr>
          <a:xfrm>
            <a:off x="310620" y="1700808"/>
            <a:ext cx="8568951" cy="5157191"/>
          </a:xfrm>
        </p:spPr>
        <p:txBody>
          <a:bodyPr>
            <a:normAutofit fontScale="70000" lnSpcReduction="20000"/>
          </a:bodyPr>
          <a:lstStyle/>
          <a:p>
            <a:pPr algn="just"/>
            <a:r>
              <a:rPr lang="es-AR" dirty="0"/>
              <a:t>El código Hamming es un código de distancia 3, capaz de detectar errores dobles y corregir si hay un error simple. El código Hamming se forma por n bits de información (M</a:t>
            </a:r>
            <a:r>
              <a:rPr lang="es-AR" baseline="-25000" dirty="0"/>
              <a:t>n</a:t>
            </a:r>
            <a:r>
              <a:rPr lang="es-AR" dirty="0"/>
              <a:t>, M</a:t>
            </a:r>
            <a:r>
              <a:rPr lang="es-AR" baseline="-25000" dirty="0"/>
              <a:t>n-1</a:t>
            </a:r>
            <a:r>
              <a:rPr lang="es-AR" dirty="0"/>
              <a:t>, ... M</a:t>
            </a:r>
            <a:r>
              <a:rPr lang="es-AR" baseline="-25000" dirty="0"/>
              <a:t>1</a:t>
            </a:r>
            <a:r>
              <a:rPr lang="es-AR" dirty="0"/>
              <a:t>) y k bits de chequeo (</a:t>
            </a:r>
            <a:r>
              <a:rPr lang="es-AR" dirty="0" err="1"/>
              <a:t>C</a:t>
            </a:r>
            <a:r>
              <a:rPr lang="es-AR" baseline="-25000" dirty="0" err="1"/>
              <a:t>k</a:t>
            </a:r>
            <a:r>
              <a:rPr lang="es-AR" dirty="0"/>
              <a:t>, C</a:t>
            </a:r>
            <a:r>
              <a:rPr lang="es-AR" baseline="-25000" dirty="0"/>
              <a:t>k-1</a:t>
            </a:r>
            <a:r>
              <a:rPr lang="es-AR" dirty="0"/>
              <a:t>, ..... C</a:t>
            </a:r>
            <a:r>
              <a:rPr lang="es-AR" baseline="-25000" dirty="0"/>
              <a:t>1</a:t>
            </a:r>
            <a:r>
              <a:rPr lang="es-AR" dirty="0"/>
              <a:t>) de paridad par o impar. El mensaje codificado está formado por n + k bits. Hamming es un código </a:t>
            </a:r>
            <a:r>
              <a:rPr lang="es-AR" u="sng" dirty="0"/>
              <a:t>capaz de corregir un error simple</a:t>
            </a:r>
            <a:r>
              <a:rPr lang="es-AR" dirty="0"/>
              <a:t> por lo tanto debe identificar un bit erróneo en una cadena de bits. </a:t>
            </a:r>
            <a:br>
              <a:rPr lang="es-AR" dirty="0"/>
            </a:br>
            <a:r>
              <a:rPr lang="es-AR" dirty="0"/>
              <a:t>En el receptor: se chequea la misma paridad aplicada al mensaje codificado. Es decir que se vuelven a calcular los coeficientes de la misma manera como fueron generados. Luego se calcula el número posicional P. Si se asume que hay un único bit erróneo, se trata del que tiene el ordinal 2, es decir, C2 que era un bit correcto. Por lo tanto se realiza una corrección errónea, ya que hay un error doble.</a:t>
            </a:r>
          </a:p>
          <a:p>
            <a:pPr algn="just"/>
            <a:r>
              <a:rPr lang="es-AR" dirty="0"/>
              <a:t>Para distinguir el caso de error simple del de error doble, se puede añadir un bit de paridad transversal T, o LRC, a la cadena de bits enviados (que no se usa para calcular las paridades de Hamming), tal que: </a:t>
            </a:r>
          </a:p>
          <a:p>
            <a:pPr lvl="1" algn="just"/>
            <a:r>
              <a:rPr lang="es-AR" dirty="0"/>
              <a:t>Si no hay errores, P = 0 y T: correcto. </a:t>
            </a:r>
          </a:p>
          <a:p>
            <a:pPr lvl="1" algn="just"/>
            <a:r>
              <a:rPr lang="es-AR" dirty="0"/>
              <a:t>Si hay un error simple, P ≠ 0 y T: incorrecto. Es posible corregir el bit erróneo. </a:t>
            </a:r>
          </a:p>
          <a:p>
            <a:pPr lvl="1" algn="just"/>
            <a:r>
              <a:rPr lang="es-AR" dirty="0"/>
              <a:t>Si hay un error doble, P ≠ 0 y T: correcto. No es posible corregir el error.</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Hamming</a:t>
            </a:r>
          </a:p>
        </p:txBody>
      </p:sp>
    </p:spTree>
    <p:extLst>
      <p:ext uri="{BB962C8B-B14F-4D97-AF65-F5344CB8AC3E}">
        <p14:creationId xmlns:p14="http://schemas.microsoft.com/office/powerpoint/2010/main" val="2983426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5" name="1 Marcador de contenido"/>
          <p:cNvSpPr>
            <a:spLocks noGrp="1"/>
          </p:cNvSpPr>
          <p:nvPr>
            <p:ph idx="1"/>
          </p:nvPr>
        </p:nvSpPr>
        <p:spPr>
          <a:xfrm>
            <a:off x="872067" y="2388859"/>
            <a:ext cx="7408333" cy="3941645"/>
          </a:xfrm>
        </p:spPr>
        <p:txBody>
          <a:bodyPr>
            <a:normAutofit/>
          </a:bodyPr>
          <a:lstStyle/>
          <a:p>
            <a:pPr algn="just"/>
            <a:r>
              <a:rPr lang="es-AR" dirty="0"/>
              <a:t>Este sistema consta de 16 símbolos donde desde el 0 hasta el 9 son números y del 10 hasta el 15 son letras.</a:t>
            </a:r>
          </a:p>
          <a:p>
            <a:pPr algn="just"/>
            <a:r>
              <a:rPr lang="es-AR" dirty="0"/>
              <a:t>La ventaja principal de este sistema de numeración es que se utiliza para convertir directamente números binarios de 4 bits. En donde un solo dígito hexadecimal puede representar 4 números binarios o 4 bits</a:t>
            </a:r>
          </a:p>
        </p:txBody>
      </p:sp>
      <p:sp>
        <p:nvSpPr>
          <p:cNvPr id="4" name="3 CuadroTexto"/>
          <p:cNvSpPr txBox="1"/>
          <p:nvPr/>
        </p:nvSpPr>
        <p:spPr>
          <a:xfrm>
            <a:off x="287524" y="1412284"/>
            <a:ext cx="8568952" cy="461665"/>
          </a:xfrm>
          <a:prstGeom prst="rect">
            <a:avLst/>
          </a:prstGeom>
          <a:noFill/>
        </p:spPr>
        <p:txBody>
          <a:bodyPr wrap="square" rtlCol="0">
            <a:spAutoFit/>
          </a:bodyPr>
          <a:lstStyle/>
          <a:p>
            <a:pPr algn="ctr"/>
            <a:r>
              <a:rPr lang="es-AR" sz="2400" dirty="0">
                <a:solidFill>
                  <a:schemeClr val="bg1"/>
                </a:solidFill>
              </a:rPr>
              <a:t>Hexadecimal</a:t>
            </a:r>
          </a:p>
        </p:txBody>
      </p:sp>
    </p:spTree>
    <p:extLst>
      <p:ext uri="{BB962C8B-B14F-4D97-AF65-F5344CB8AC3E}">
        <p14:creationId xmlns:p14="http://schemas.microsoft.com/office/powerpoint/2010/main" val="36394695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215496"/>
            <a:ext cx="8229600" cy="1252728"/>
          </a:xfrm>
        </p:spPr>
        <p:txBody>
          <a:bodyPr>
            <a:normAutofit/>
          </a:bodyPr>
          <a:lstStyle/>
          <a:p>
            <a:r>
              <a:rPr lang="es-AR" dirty="0"/>
              <a:t>Códigos de corrección de errores</a:t>
            </a:r>
          </a:p>
        </p:txBody>
      </p:sp>
      <mc:AlternateContent xmlns:mc="http://schemas.openxmlformats.org/markup-compatibility/2006" xmlns:a14="http://schemas.microsoft.com/office/drawing/2010/main">
        <mc:Choice Requires="a14">
          <p:sp>
            <p:nvSpPr>
              <p:cNvPr id="5" name="1 Marcador de contenido"/>
              <p:cNvSpPr>
                <a:spLocks noGrp="1"/>
              </p:cNvSpPr>
              <p:nvPr>
                <p:ph idx="1"/>
              </p:nvPr>
            </p:nvSpPr>
            <p:spPr>
              <a:xfrm>
                <a:off x="890929" y="2582356"/>
                <a:ext cx="7408333" cy="4275643"/>
              </a:xfrm>
            </p:spPr>
            <p:txBody>
              <a:bodyPr>
                <a:normAutofit fontScale="92500" lnSpcReduction="20000"/>
              </a:bodyPr>
              <a:lstStyle/>
              <a:p>
                <a:pPr algn="just"/>
                <a:r>
                  <a:rPr lang="es-AR" dirty="0"/>
                  <a:t>Hamming introdujo un método para detectar y corregir errores de datos en los sistemas de comunicación donde las distancias pueden ser mayores a la unidad. Este código trabaja con una distancia mínima de tres y puede detectar errores con cambios de 1 o 2 bits y corregir, cambios de un solo bit.</a:t>
                </a:r>
              </a:p>
              <a:p>
                <a:pPr algn="just"/>
                <a:r>
                  <a:rPr lang="es-AR" dirty="0"/>
                  <a:t>Los bits necesarios para el código Hamming se dividen en dos grupos; m bits de información y k bits de chequeo o paridad, por lo que, el tamaño del dato a transmitir debe ser n=</a:t>
                </a:r>
                <a:r>
                  <a:rPr lang="es-AR" dirty="0" err="1"/>
                  <a:t>m+k</a:t>
                </a:r>
                <a:r>
                  <a:rPr lang="es-AR" dirty="0"/>
                  <a:t> bits. Éste debe cumplir con la siguiente ecuación: </a:t>
                </a:r>
                <a14:m>
                  <m:oMath xmlns:m="http://schemas.openxmlformats.org/officeDocument/2006/math">
                    <m:sSup>
                      <m:sSupPr>
                        <m:ctrlPr>
                          <a:rPr lang="es-AR" i="1" smtClean="0">
                            <a:latin typeface="Cambria Math" panose="02040503050406030204" pitchFamily="18" charset="0"/>
                          </a:rPr>
                        </m:ctrlPr>
                      </m:sSupPr>
                      <m:e>
                        <m:r>
                          <a:rPr lang="es-AR" b="0" i="1" smtClean="0">
                            <a:latin typeface="Cambria Math"/>
                          </a:rPr>
                          <m:t>2</m:t>
                        </m:r>
                      </m:e>
                      <m:sup>
                        <m:r>
                          <a:rPr lang="es-AR" b="0" i="1" smtClean="0">
                            <a:latin typeface="Cambria Math"/>
                          </a:rPr>
                          <m:t>𝑘</m:t>
                        </m:r>
                      </m:sup>
                    </m:sSup>
                    <m:r>
                      <a:rPr lang="es-AR" i="1" smtClean="0">
                        <a:latin typeface="Cambria Math"/>
                        <a:ea typeface="Cambria Math"/>
                      </a:rPr>
                      <m:t>≥</m:t>
                    </m:r>
                    <m:r>
                      <a:rPr lang="es-AR" b="0" i="1" smtClean="0">
                        <a:latin typeface="Cambria Math"/>
                        <a:ea typeface="Cambria Math"/>
                      </a:rPr>
                      <m:t>𝑚</m:t>
                    </m:r>
                    <m:r>
                      <a:rPr lang="es-AR" b="0" i="1" smtClean="0">
                        <a:latin typeface="Cambria Math"/>
                        <a:ea typeface="Cambria Math"/>
                      </a:rPr>
                      <m:t>+</m:t>
                    </m:r>
                    <m:r>
                      <a:rPr lang="es-AR" b="0" i="1" smtClean="0">
                        <a:latin typeface="Cambria Math"/>
                        <a:ea typeface="Cambria Math"/>
                      </a:rPr>
                      <m:t>𝑘</m:t>
                    </m:r>
                    <m:r>
                      <a:rPr lang="es-AR" b="0" i="1" smtClean="0">
                        <a:latin typeface="Cambria Math"/>
                        <a:ea typeface="Cambria Math"/>
                      </a:rPr>
                      <m:t>+1</m:t>
                    </m:r>
                  </m:oMath>
                </a14:m>
                <a:endParaRPr lang="es-AR" dirty="0"/>
              </a:p>
              <a:p>
                <a:pPr marL="0" indent="0" algn="just">
                  <a:buNone/>
                </a:pPr>
                <a:endParaRPr lang="es-AR" dirty="0"/>
              </a:p>
            </p:txBody>
          </p:sp>
        </mc:Choice>
        <mc:Fallback xmlns="">
          <p:sp>
            <p:nvSpPr>
              <p:cNvPr id="5" name="1 Marcador de contenido"/>
              <p:cNvSpPr>
                <a:spLocks noGrp="1" noRot="1" noChangeAspect="1" noMove="1" noResize="1" noEditPoints="1" noAdjustHandles="1" noChangeArrowheads="1" noChangeShapeType="1" noTextEdit="1"/>
              </p:cNvSpPr>
              <p:nvPr>
                <p:ph idx="1"/>
              </p:nvPr>
            </p:nvSpPr>
            <p:spPr>
              <a:xfrm>
                <a:off x="890929" y="2582356"/>
                <a:ext cx="7408333" cy="4275643"/>
              </a:xfrm>
              <a:blipFill>
                <a:blip r:embed="rId3"/>
                <a:stretch>
                  <a:fillRect l="-1399" t="-2568" r="-1070"/>
                </a:stretch>
              </a:blipFill>
            </p:spPr>
            <p:txBody>
              <a:bodyPr/>
              <a:lstStyle/>
              <a:p>
                <a:r>
                  <a:rPr lang="en-US">
                    <a:noFill/>
                  </a:rPr>
                  <a:t> </a:t>
                </a:r>
              </a:p>
            </p:txBody>
          </p:sp>
        </mc:Fallback>
      </mc:AlternateContent>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Hamming</a:t>
            </a:r>
          </a:p>
        </p:txBody>
      </p:sp>
    </p:spTree>
    <p:extLst>
      <p:ext uri="{BB962C8B-B14F-4D97-AF65-F5344CB8AC3E}">
        <p14:creationId xmlns:p14="http://schemas.microsoft.com/office/powerpoint/2010/main" val="38230386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215496"/>
            <a:ext cx="8229600" cy="1252728"/>
          </a:xfrm>
        </p:spPr>
        <p:txBody>
          <a:bodyPr>
            <a:normAutofit/>
          </a:bodyPr>
          <a:lstStyle/>
          <a:p>
            <a:r>
              <a:rPr lang="es-AR" dirty="0"/>
              <a:t>Códigos de corrección de errores</a:t>
            </a:r>
          </a:p>
        </p:txBody>
      </p:sp>
      <mc:AlternateContent xmlns:mc="http://schemas.openxmlformats.org/markup-compatibility/2006" xmlns:a14="http://schemas.microsoft.com/office/drawing/2010/main">
        <mc:Choice Requires="a14">
          <p:sp>
            <p:nvSpPr>
              <p:cNvPr id="5" name="1 Marcador de contenido"/>
              <p:cNvSpPr>
                <a:spLocks noGrp="1"/>
              </p:cNvSpPr>
              <p:nvPr>
                <p:ph idx="1"/>
              </p:nvPr>
            </p:nvSpPr>
            <p:spPr>
              <a:xfrm>
                <a:off x="890929" y="2582356"/>
                <a:ext cx="7408333" cy="4275643"/>
              </a:xfrm>
            </p:spPr>
            <p:txBody>
              <a:bodyPr>
                <a:normAutofit fontScale="62500" lnSpcReduction="20000"/>
              </a:bodyPr>
              <a:lstStyle/>
              <a:p>
                <a:pPr algn="just"/>
                <a:r>
                  <a:rPr lang="es-AR" dirty="0"/>
                  <a:t>Formación del código Hamming de 7 bits</a:t>
                </a:r>
              </a:p>
              <a:p>
                <a:pPr algn="just"/>
                <a:endParaRPr lang="es-AR" dirty="0"/>
              </a:p>
              <a:p>
                <a:pPr algn="just"/>
                <a:endParaRPr lang="es-AR" dirty="0"/>
              </a:p>
              <a:p>
                <a:pPr algn="just"/>
                <a:endParaRPr lang="es-AR" dirty="0"/>
              </a:p>
              <a:p>
                <a:pPr algn="just"/>
                <a:endParaRPr lang="es-AR" dirty="0"/>
              </a:p>
              <a:p>
                <a:pPr algn="just"/>
                <a:endParaRPr lang="es-AR" dirty="0"/>
              </a:p>
              <a:p>
                <a:pPr algn="just"/>
                <a:endParaRPr lang="es-AR" dirty="0"/>
              </a:p>
              <a:p>
                <a:pPr marL="0" indent="0" algn="just">
                  <a:buNone/>
                </a:pPr>
                <a:r>
                  <a:rPr lang="es-AR" dirty="0"/>
                  <a:t>se observa la distribución de paridades para los bits de chequeo con formato de siete bits de dato. De esta forma, al aplicar la ecuación </a:t>
                </a:r>
                <a14:m>
                  <m:oMath xmlns:m="http://schemas.openxmlformats.org/officeDocument/2006/math">
                    <m:sSup>
                      <m:sSupPr>
                        <m:ctrlPr>
                          <a:rPr lang="es-AR" i="1">
                            <a:latin typeface="Cambria Math" panose="02040503050406030204" pitchFamily="18" charset="0"/>
                          </a:rPr>
                        </m:ctrlPr>
                      </m:sSupPr>
                      <m:e>
                        <m:r>
                          <a:rPr lang="es-AR" i="1">
                            <a:latin typeface="Cambria Math"/>
                          </a:rPr>
                          <m:t>2</m:t>
                        </m:r>
                      </m:e>
                      <m:sup>
                        <m:r>
                          <a:rPr lang="es-AR" i="1">
                            <a:latin typeface="Cambria Math"/>
                          </a:rPr>
                          <m:t>𝑘</m:t>
                        </m:r>
                      </m:sup>
                    </m:sSup>
                    <m:r>
                      <a:rPr lang="es-AR" i="1">
                        <a:latin typeface="Cambria Math"/>
                        <a:ea typeface="Cambria Math"/>
                      </a:rPr>
                      <m:t>≥</m:t>
                    </m:r>
                    <m:r>
                      <a:rPr lang="es-AR" i="1">
                        <a:latin typeface="Cambria Math"/>
                        <a:ea typeface="Cambria Math"/>
                      </a:rPr>
                      <m:t>𝑚</m:t>
                    </m:r>
                    <m:r>
                      <a:rPr lang="es-AR" i="1">
                        <a:latin typeface="Cambria Math"/>
                        <a:ea typeface="Cambria Math"/>
                      </a:rPr>
                      <m:t>+</m:t>
                    </m:r>
                    <m:r>
                      <a:rPr lang="es-AR" i="1">
                        <a:latin typeface="Cambria Math"/>
                        <a:ea typeface="Cambria Math"/>
                      </a:rPr>
                      <m:t>𝑘</m:t>
                    </m:r>
                    <m:r>
                      <a:rPr lang="es-AR" i="1">
                        <a:latin typeface="Cambria Math"/>
                        <a:ea typeface="Cambria Math"/>
                      </a:rPr>
                      <m:t>+1 </m:t>
                    </m:r>
                  </m:oMath>
                </a14:m>
                <a:r>
                  <a:rPr lang="es-AR" dirty="0"/>
                  <a:t> se determina que m=4 y k=3, por lo tanto la información que se puede transmitir va desde 0000</a:t>
                </a:r>
                <a:r>
                  <a:rPr lang="es-AR" baseline="-25000" dirty="0"/>
                  <a:t>2</a:t>
                </a:r>
                <a:r>
                  <a:rPr lang="es-AR" dirty="0"/>
                  <a:t> hasta 1111</a:t>
                </a:r>
                <a:r>
                  <a:rPr lang="es-AR" baseline="-25000" dirty="0"/>
                  <a:t>2</a:t>
                </a:r>
                <a:r>
                  <a:rPr lang="es-AR" dirty="0"/>
                  <a:t>; Como I</a:t>
                </a:r>
                <a:r>
                  <a:rPr lang="es-AR" baseline="-25000" dirty="0"/>
                  <a:t>7</a:t>
                </a:r>
                <a:r>
                  <a:rPr lang="es-AR" dirty="0"/>
                  <a:t>, I</a:t>
                </a:r>
                <a:r>
                  <a:rPr lang="es-AR" baseline="-25000" dirty="0"/>
                  <a:t>6</a:t>
                </a:r>
                <a:r>
                  <a:rPr lang="es-AR" dirty="0"/>
                  <a:t>, I</a:t>
                </a:r>
                <a:r>
                  <a:rPr lang="es-AR" baseline="-25000" dirty="0"/>
                  <a:t>5</a:t>
                </a:r>
                <a:r>
                  <a:rPr lang="es-AR" dirty="0"/>
                  <a:t>, I</a:t>
                </a:r>
                <a:r>
                  <a:rPr lang="es-AR" baseline="-25000" dirty="0"/>
                  <a:t>3</a:t>
                </a:r>
                <a:r>
                  <a:rPr lang="es-AR" dirty="0"/>
                  <a:t> y deben mezclarse con los de chequeo C</a:t>
                </a:r>
                <a:r>
                  <a:rPr lang="es-AR" baseline="-25000" dirty="0"/>
                  <a:t>4</a:t>
                </a:r>
                <a:r>
                  <a:rPr lang="es-AR" dirty="0"/>
                  <a:t>, C</a:t>
                </a:r>
                <a:r>
                  <a:rPr lang="es-AR" baseline="-25000" dirty="0"/>
                  <a:t>2</a:t>
                </a:r>
                <a:r>
                  <a:rPr lang="es-AR" dirty="0"/>
                  <a:t>, C</a:t>
                </a:r>
                <a:r>
                  <a:rPr lang="es-AR" baseline="-25000" dirty="0"/>
                  <a:t>1</a:t>
                </a:r>
                <a:r>
                  <a:rPr lang="es-AR" dirty="0"/>
                  <a:t>. Estos últimos ocupan las posiciones de la potencia en base 2 indicada por los subíndices dos, uno y cero respectivamente.</a:t>
                </a:r>
              </a:p>
            </p:txBody>
          </p:sp>
        </mc:Choice>
        <mc:Fallback xmlns="">
          <p:sp>
            <p:nvSpPr>
              <p:cNvPr id="5" name="1 Marcador de contenido"/>
              <p:cNvSpPr>
                <a:spLocks noGrp="1" noRot="1" noChangeAspect="1" noMove="1" noResize="1" noEditPoints="1" noAdjustHandles="1" noChangeArrowheads="1" noChangeShapeType="1" noTextEdit="1"/>
              </p:cNvSpPr>
              <p:nvPr>
                <p:ph idx="1"/>
              </p:nvPr>
            </p:nvSpPr>
            <p:spPr>
              <a:xfrm>
                <a:off x="890929" y="2582356"/>
                <a:ext cx="7408333" cy="4275643"/>
              </a:xfrm>
              <a:blipFill>
                <a:blip r:embed="rId3"/>
                <a:stretch>
                  <a:fillRect l="-576" t="-1427" r="-329"/>
                </a:stretch>
              </a:blipFill>
            </p:spPr>
            <p:txBody>
              <a:bodyPr/>
              <a:lstStyle/>
              <a:p>
                <a:r>
                  <a:rPr lang="en-US">
                    <a:noFill/>
                  </a:rPr>
                  <a:t> </a:t>
                </a:r>
              </a:p>
            </p:txBody>
          </p:sp>
        </mc:Fallback>
      </mc:AlternateContent>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Hamming</a:t>
            </a:r>
          </a:p>
        </p:txBody>
      </p:sp>
      <p:pic>
        <p:nvPicPr>
          <p:cNvPr id="430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4688" t="44799" r="36151" b="30574"/>
          <a:stretch/>
        </p:blipFill>
        <p:spPr bwMode="auto">
          <a:xfrm>
            <a:off x="2698055" y="2899071"/>
            <a:ext cx="3794079" cy="18015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34178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215496"/>
            <a:ext cx="8229600" cy="1252728"/>
          </a:xfrm>
        </p:spPr>
        <p:txBody>
          <a:bodyPr>
            <a:normAutofit/>
          </a:bodyPr>
          <a:lstStyle/>
          <a:p>
            <a:r>
              <a:rPr lang="es-AR" dirty="0"/>
              <a:t>Códigos de corrección de errores</a:t>
            </a:r>
          </a:p>
        </p:txBody>
      </p:sp>
      <p:sp>
        <p:nvSpPr>
          <p:cNvPr id="5" name="1 Marcador de contenido"/>
          <p:cNvSpPr>
            <a:spLocks noGrp="1"/>
          </p:cNvSpPr>
          <p:nvPr>
            <p:ph idx="1"/>
          </p:nvPr>
        </p:nvSpPr>
        <p:spPr>
          <a:xfrm>
            <a:off x="310620" y="1988840"/>
            <a:ext cx="8653867" cy="5328592"/>
          </a:xfrm>
        </p:spPr>
        <p:txBody>
          <a:bodyPr>
            <a:normAutofit/>
          </a:bodyPr>
          <a:lstStyle/>
          <a:p>
            <a:pPr algn="just"/>
            <a:r>
              <a:rPr lang="es-AR" sz="2000" dirty="0"/>
              <a:t>El código se forma entrelazando los bits de información (q</a:t>
            </a:r>
            <a:r>
              <a:rPr lang="es-AR" sz="2000" baseline="-25000" dirty="0"/>
              <a:t>3</a:t>
            </a:r>
            <a:r>
              <a:rPr lang="es-AR" sz="2000" dirty="0"/>
              <a:t> q</a:t>
            </a:r>
            <a:r>
              <a:rPr lang="es-AR" sz="2000" baseline="-25000" dirty="0"/>
              <a:t>2</a:t>
            </a:r>
            <a:r>
              <a:rPr lang="es-AR" sz="2000" dirty="0"/>
              <a:t> q</a:t>
            </a:r>
            <a:r>
              <a:rPr lang="es-AR" sz="2000" baseline="-25000" dirty="0"/>
              <a:t>1</a:t>
            </a:r>
            <a:r>
              <a:rPr lang="es-AR" sz="2000" dirty="0"/>
              <a:t> q</a:t>
            </a:r>
            <a:r>
              <a:rPr lang="es-AR" sz="2000" baseline="-25000" dirty="0"/>
              <a:t>0</a:t>
            </a:r>
            <a:r>
              <a:rPr lang="es-AR" sz="2000" dirty="0"/>
              <a:t>) con los bits de control (h</a:t>
            </a:r>
            <a:r>
              <a:rPr lang="es-AR" sz="2000" baseline="-25000" dirty="0"/>
              <a:t>2</a:t>
            </a:r>
            <a:r>
              <a:rPr lang="es-AR" sz="2000" dirty="0"/>
              <a:t> h</a:t>
            </a:r>
            <a:r>
              <a:rPr lang="es-AR" sz="2000" baseline="-25000" dirty="0"/>
              <a:t>1</a:t>
            </a:r>
            <a:r>
              <a:rPr lang="es-AR" sz="2000" dirty="0"/>
              <a:t> h</a:t>
            </a:r>
            <a:r>
              <a:rPr lang="es-AR" sz="2000" baseline="-25000" dirty="0"/>
              <a:t>0</a:t>
            </a:r>
            <a:r>
              <a:rPr lang="es-AR" sz="2000" dirty="0"/>
              <a:t>) de forma que los subíndices de h correspondan con la posición decimal del código formado. Los bits (q</a:t>
            </a:r>
            <a:r>
              <a:rPr lang="es-AR" sz="2000" baseline="-25000" dirty="0"/>
              <a:t>3</a:t>
            </a:r>
            <a:r>
              <a:rPr lang="es-AR" sz="2000" dirty="0"/>
              <a:t> q</a:t>
            </a:r>
            <a:r>
              <a:rPr lang="es-AR" sz="2000" baseline="-25000" dirty="0"/>
              <a:t>2</a:t>
            </a:r>
            <a:r>
              <a:rPr lang="es-AR" sz="2000" dirty="0"/>
              <a:t> q</a:t>
            </a:r>
            <a:r>
              <a:rPr lang="es-AR" sz="2000" baseline="-25000" dirty="0"/>
              <a:t>1</a:t>
            </a:r>
            <a:r>
              <a:rPr lang="es-AR" sz="2000" dirty="0"/>
              <a:t> q</a:t>
            </a:r>
            <a:r>
              <a:rPr lang="es-AR" sz="2000" baseline="-25000" dirty="0"/>
              <a:t>0</a:t>
            </a:r>
            <a:r>
              <a:rPr lang="es-AR" sz="2000" dirty="0"/>
              <a:t>) de información se hacen corresponder con los bits (I</a:t>
            </a:r>
            <a:r>
              <a:rPr lang="es-AR" sz="2000" baseline="-25000" dirty="0"/>
              <a:t>7</a:t>
            </a:r>
            <a:r>
              <a:rPr lang="es-AR" sz="2000" dirty="0"/>
              <a:t> I</a:t>
            </a:r>
            <a:r>
              <a:rPr lang="es-AR" sz="2000" baseline="-25000" dirty="0"/>
              <a:t>6</a:t>
            </a:r>
            <a:r>
              <a:rPr lang="es-AR" sz="2000" dirty="0"/>
              <a:t> I</a:t>
            </a:r>
            <a:r>
              <a:rPr lang="es-AR" sz="2000" baseline="-25000" dirty="0"/>
              <a:t>5</a:t>
            </a:r>
            <a:r>
              <a:rPr lang="es-AR" sz="2000" dirty="0"/>
              <a:t> I</a:t>
            </a:r>
            <a:r>
              <a:rPr lang="es-AR" sz="2000" baseline="-25000" dirty="0"/>
              <a:t>3</a:t>
            </a:r>
            <a:r>
              <a:rPr lang="es-AR" sz="2000" dirty="0"/>
              <a:t>) respectivamente; la finalidad es ubicarlos en la posición decimal del código. Del mismo modo, (h</a:t>
            </a:r>
            <a:r>
              <a:rPr lang="es-AR" sz="2000" baseline="-25000" dirty="0"/>
              <a:t>2</a:t>
            </a:r>
            <a:r>
              <a:rPr lang="es-AR" sz="2000" dirty="0"/>
              <a:t> h</a:t>
            </a:r>
            <a:r>
              <a:rPr lang="es-AR" sz="2000" baseline="-25000" dirty="0"/>
              <a:t>1</a:t>
            </a:r>
            <a:r>
              <a:rPr lang="es-AR" sz="2000" dirty="0"/>
              <a:t> h</a:t>
            </a:r>
            <a:r>
              <a:rPr lang="es-AR" sz="2000" baseline="-25000" dirty="0"/>
              <a:t>0</a:t>
            </a:r>
            <a:r>
              <a:rPr lang="es-AR" sz="2000" dirty="0"/>
              <a:t>) es equivalente con las posiciones según en subíndice h</a:t>
            </a:r>
            <a:r>
              <a:rPr lang="es-AR" sz="2000" baseline="-25000" dirty="0"/>
              <a:t>2</a:t>
            </a:r>
            <a:r>
              <a:rPr lang="es-AR" sz="2000" dirty="0"/>
              <a:t>=C</a:t>
            </a:r>
            <a:r>
              <a:rPr lang="es-AR" sz="2000" baseline="-25000" dirty="0"/>
              <a:t>2^2</a:t>
            </a:r>
            <a:r>
              <a:rPr lang="es-AR" sz="2000" dirty="0"/>
              <a:t>=C</a:t>
            </a:r>
            <a:r>
              <a:rPr lang="es-AR" sz="2000" baseline="-25000" dirty="0"/>
              <a:t>4</a:t>
            </a:r>
            <a:r>
              <a:rPr lang="es-AR" sz="2000" dirty="0"/>
              <a:t>; h</a:t>
            </a:r>
            <a:r>
              <a:rPr lang="es-AR" sz="2000" baseline="-25000" dirty="0"/>
              <a:t>1</a:t>
            </a:r>
            <a:r>
              <a:rPr lang="es-AR" sz="2000" dirty="0"/>
              <a:t>=C</a:t>
            </a:r>
            <a:r>
              <a:rPr lang="es-AR" sz="2000" baseline="-25000" dirty="0"/>
              <a:t>2^1</a:t>
            </a:r>
            <a:r>
              <a:rPr lang="es-AR" sz="2000" dirty="0"/>
              <a:t>=C</a:t>
            </a:r>
            <a:r>
              <a:rPr lang="es-AR" sz="2000" baseline="-25000" dirty="0"/>
              <a:t>2</a:t>
            </a:r>
            <a:r>
              <a:rPr lang="es-AR" sz="2000" dirty="0"/>
              <a:t>; h</a:t>
            </a:r>
            <a:r>
              <a:rPr lang="es-AR" sz="2000" baseline="-25000" dirty="0"/>
              <a:t>0</a:t>
            </a:r>
            <a:r>
              <a:rPr lang="es-AR" sz="2000" dirty="0"/>
              <a:t>=C</a:t>
            </a:r>
            <a:r>
              <a:rPr lang="es-AR" sz="2000" baseline="-25000" dirty="0"/>
              <a:t>2^0</a:t>
            </a:r>
            <a:r>
              <a:rPr lang="es-AR" sz="2000" dirty="0"/>
              <a:t>=C</a:t>
            </a:r>
            <a:r>
              <a:rPr lang="es-AR" sz="2000" baseline="-25000" dirty="0"/>
              <a:t>1</a:t>
            </a:r>
          </a:p>
          <a:p>
            <a:pPr algn="just"/>
            <a:endParaRPr lang="es-AR" dirty="0"/>
          </a:p>
          <a:p>
            <a:pPr algn="just"/>
            <a:endParaRPr lang="es-AR" dirty="0"/>
          </a:p>
          <a:p>
            <a:pPr algn="just"/>
            <a:endParaRPr lang="es-AR" dirty="0"/>
          </a:p>
          <a:p>
            <a:pPr algn="just"/>
            <a:endParaRPr lang="es-AR" dirty="0"/>
          </a:p>
          <a:p>
            <a:pPr algn="just"/>
            <a:endParaRPr lang="es-AR" dirty="0"/>
          </a:p>
          <a:p>
            <a:pPr algn="just"/>
            <a:endParaRPr lang="es-AR" dirty="0"/>
          </a:p>
          <a:p>
            <a:pPr algn="just"/>
            <a:endParaRPr lang="es-AR" dirty="0"/>
          </a:p>
          <a:p>
            <a:pPr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Hamming</a:t>
            </a:r>
          </a:p>
        </p:txBody>
      </p:sp>
      <p:pic>
        <p:nvPicPr>
          <p:cNvPr id="4403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683" t="22780" r="72940" b="60056"/>
          <a:stretch/>
        </p:blipFill>
        <p:spPr bwMode="auto">
          <a:xfrm>
            <a:off x="3787538" y="5013176"/>
            <a:ext cx="1847162" cy="144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96626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215496"/>
            <a:ext cx="8229600" cy="1252728"/>
          </a:xfrm>
        </p:spPr>
        <p:txBody>
          <a:bodyPr>
            <a:normAutofit/>
          </a:bodyPr>
          <a:lstStyle/>
          <a:p>
            <a:r>
              <a:rPr lang="es-AR" dirty="0"/>
              <a:t>Códigos de corrección de errores</a:t>
            </a:r>
          </a:p>
        </p:txBody>
      </p:sp>
      <p:sp>
        <p:nvSpPr>
          <p:cNvPr id="5" name="1 Marcador de contenido"/>
          <p:cNvSpPr>
            <a:spLocks noGrp="1"/>
          </p:cNvSpPr>
          <p:nvPr>
            <p:ph idx="1"/>
          </p:nvPr>
        </p:nvSpPr>
        <p:spPr>
          <a:xfrm>
            <a:off x="107504" y="2319657"/>
            <a:ext cx="8928991" cy="4997775"/>
          </a:xfrm>
        </p:spPr>
        <p:txBody>
          <a:bodyPr>
            <a:normAutofit/>
          </a:bodyPr>
          <a:lstStyle/>
          <a:p>
            <a:pPr algn="just"/>
            <a:r>
              <a:rPr lang="es-AR" sz="2000" dirty="0"/>
              <a:t>Al enviar el dato de siete bits, este es recibido como un paquete formado por (D</a:t>
            </a:r>
            <a:r>
              <a:rPr lang="es-AR" sz="2000" baseline="-25000" dirty="0"/>
              <a:t>6</a:t>
            </a:r>
            <a:r>
              <a:rPr lang="es-AR" sz="2000" dirty="0"/>
              <a:t> D</a:t>
            </a:r>
            <a:r>
              <a:rPr lang="es-AR" sz="2000" baseline="-25000" dirty="0"/>
              <a:t>5</a:t>
            </a:r>
            <a:r>
              <a:rPr lang="es-AR" sz="2000" dirty="0"/>
              <a:t> D</a:t>
            </a:r>
            <a:r>
              <a:rPr lang="es-AR" sz="2000" baseline="-25000" dirty="0"/>
              <a:t>4</a:t>
            </a:r>
            <a:r>
              <a:rPr lang="es-AR" sz="2000" dirty="0"/>
              <a:t> D</a:t>
            </a:r>
            <a:r>
              <a:rPr lang="es-AR" sz="2000" baseline="-25000" dirty="0"/>
              <a:t>3</a:t>
            </a:r>
            <a:r>
              <a:rPr lang="es-AR" sz="2000" dirty="0"/>
              <a:t> D</a:t>
            </a:r>
            <a:r>
              <a:rPr lang="es-AR" sz="2000" baseline="-25000" dirty="0"/>
              <a:t>2</a:t>
            </a:r>
            <a:r>
              <a:rPr lang="es-AR" sz="2000" dirty="0"/>
              <a:t> D</a:t>
            </a:r>
            <a:r>
              <a:rPr lang="es-AR" sz="2000" baseline="-25000" dirty="0"/>
              <a:t>1</a:t>
            </a:r>
            <a:r>
              <a:rPr lang="es-AR" sz="2000" dirty="0"/>
              <a:t> D</a:t>
            </a:r>
            <a:r>
              <a:rPr lang="es-AR" sz="2000" baseline="-25000" dirty="0"/>
              <a:t>0</a:t>
            </a:r>
            <a:r>
              <a:rPr lang="es-AR" sz="2000" dirty="0"/>
              <a:t>) donde no se reconoce quien es información y/o quien es control. Sin embargo, con el método se realizan tres grupos de detección y corrección formado por cuatro bits cada uno, los cuales siempre deben tener paridad par. Estos grupos forman tres cuartetos agrupados de la siguiente forma: (I</a:t>
            </a:r>
            <a:r>
              <a:rPr lang="es-AR" sz="2000" baseline="-25000" dirty="0"/>
              <a:t>7</a:t>
            </a:r>
            <a:r>
              <a:rPr lang="es-AR" sz="2000" dirty="0"/>
              <a:t> I</a:t>
            </a:r>
            <a:r>
              <a:rPr lang="es-AR" sz="2000" baseline="-25000" dirty="0"/>
              <a:t>5</a:t>
            </a:r>
            <a:r>
              <a:rPr lang="es-AR" sz="2000" dirty="0"/>
              <a:t> I</a:t>
            </a:r>
            <a:r>
              <a:rPr lang="es-AR" sz="2000" baseline="-25000" dirty="0"/>
              <a:t>3</a:t>
            </a:r>
            <a:r>
              <a:rPr lang="es-AR" sz="2000" dirty="0"/>
              <a:t> C</a:t>
            </a:r>
            <a:r>
              <a:rPr lang="es-AR" sz="2000" baseline="-25000" dirty="0"/>
              <a:t>1</a:t>
            </a:r>
            <a:r>
              <a:rPr lang="es-AR" sz="2000" dirty="0"/>
              <a:t>); (I</a:t>
            </a:r>
            <a:r>
              <a:rPr lang="es-AR" sz="2000" baseline="-25000" dirty="0"/>
              <a:t>7</a:t>
            </a:r>
            <a:r>
              <a:rPr lang="es-AR" sz="2000" dirty="0"/>
              <a:t> I</a:t>
            </a:r>
            <a:r>
              <a:rPr lang="es-AR" sz="2000" baseline="-25000" dirty="0"/>
              <a:t>6</a:t>
            </a:r>
            <a:r>
              <a:rPr lang="es-AR" sz="2000" dirty="0"/>
              <a:t> I</a:t>
            </a:r>
            <a:r>
              <a:rPr lang="es-AR" sz="2000" baseline="-25000" dirty="0"/>
              <a:t>3</a:t>
            </a:r>
            <a:r>
              <a:rPr lang="es-AR" sz="2000" dirty="0"/>
              <a:t> C</a:t>
            </a:r>
            <a:r>
              <a:rPr lang="es-AR" sz="2000" baseline="-25000" dirty="0"/>
              <a:t>2</a:t>
            </a:r>
            <a:r>
              <a:rPr lang="es-AR" sz="2000" dirty="0"/>
              <a:t>); (I</a:t>
            </a:r>
            <a:r>
              <a:rPr lang="es-AR" sz="2000" baseline="-25000" dirty="0"/>
              <a:t>7</a:t>
            </a:r>
            <a:r>
              <a:rPr lang="es-AR" sz="2000" dirty="0"/>
              <a:t> I</a:t>
            </a:r>
            <a:r>
              <a:rPr lang="es-AR" sz="2000" baseline="-25000" dirty="0"/>
              <a:t>6</a:t>
            </a:r>
            <a:r>
              <a:rPr lang="es-AR" sz="2000" dirty="0"/>
              <a:t> I</a:t>
            </a:r>
            <a:r>
              <a:rPr lang="es-AR" sz="2000" baseline="-25000" dirty="0"/>
              <a:t>5</a:t>
            </a:r>
            <a:r>
              <a:rPr lang="es-AR" sz="2000" dirty="0"/>
              <a:t> C</a:t>
            </a:r>
            <a:r>
              <a:rPr lang="es-AR" sz="2000" baseline="-25000" dirty="0"/>
              <a:t>4</a:t>
            </a:r>
            <a:r>
              <a:rPr lang="es-AR" sz="2000" dirty="0"/>
              <a:t>). Ellos sirven tanto para generar, detectar y corregir datos con distancia uno y dos respectivamente.</a:t>
            </a:r>
          </a:p>
          <a:p>
            <a:pPr algn="just"/>
            <a:endParaRPr lang="es-AR" dirty="0"/>
          </a:p>
          <a:p>
            <a:pPr algn="just"/>
            <a:endParaRPr lang="es-AR" dirty="0"/>
          </a:p>
          <a:p>
            <a:pPr algn="just"/>
            <a:endParaRPr lang="es-AR" dirty="0"/>
          </a:p>
          <a:p>
            <a:pPr algn="just"/>
            <a:endParaRPr lang="es-AR" dirty="0"/>
          </a:p>
          <a:p>
            <a:pPr algn="just"/>
            <a:endParaRPr lang="es-AR" dirty="0"/>
          </a:p>
          <a:p>
            <a:pPr algn="just"/>
            <a:endParaRPr lang="es-AR" dirty="0"/>
          </a:p>
          <a:p>
            <a:pPr algn="just"/>
            <a:endParaRPr lang="es-AR" dirty="0"/>
          </a:p>
          <a:p>
            <a:pPr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Hamming</a:t>
            </a:r>
          </a:p>
        </p:txBody>
      </p:sp>
    </p:spTree>
    <p:extLst>
      <p:ext uri="{BB962C8B-B14F-4D97-AF65-F5344CB8AC3E}">
        <p14:creationId xmlns:p14="http://schemas.microsoft.com/office/powerpoint/2010/main" val="39971407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215496"/>
            <a:ext cx="8229600" cy="1252728"/>
          </a:xfrm>
        </p:spPr>
        <p:txBody>
          <a:bodyPr>
            <a:normAutofit/>
          </a:bodyPr>
          <a:lstStyle/>
          <a:p>
            <a:r>
              <a:rPr lang="es-AR" dirty="0"/>
              <a:t>Códigos de corrección de errores</a:t>
            </a:r>
          </a:p>
        </p:txBody>
      </p:sp>
      <p:sp>
        <p:nvSpPr>
          <p:cNvPr id="5" name="1 Marcador de contenido"/>
          <p:cNvSpPr>
            <a:spLocks noGrp="1"/>
          </p:cNvSpPr>
          <p:nvPr>
            <p:ph idx="1"/>
          </p:nvPr>
        </p:nvSpPr>
        <p:spPr>
          <a:xfrm>
            <a:off x="539552" y="1628800"/>
            <a:ext cx="7408333" cy="4735076"/>
          </a:xfrm>
        </p:spPr>
        <p:txBody>
          <a:bodyPr>
            <a:normAutofit lnSpcReduction="10000"/>
          </a:bodyPr>
          <a:lstStyle/>
          <a:p>
            <a:pPr algn="just"/>
            <a:r>
              <a:rPr lang="es-AR" sz="2000" b="1" dirty="0"/>
              <a:t>Por ejemplo</a:t>
            </a:r>
            <a:r>
              <a:rPr lang="es-AR" sz="2000" dirty="0"/>
              <a:t>, para enviar el dato de información (1100) codificado en Hamming se deben agregar tres bits de control de manera que los cuartetos tengan paridad par:</a:t>
            </a:r>
          </a:p>
          <a:p>
            <a:pPr lvl="1" algn="just"/>
            <a:r>
              <a:rPr lang="es-AR" sz="1800" dirty="0"/>
              <a:t>Primero hay que hacer corresponder los bits de información; (1100)=(I</a:t>
            </a:r>
            <a:r>
              <a:rPr lang="es-AR" sz="1800" baseline="-25000" dirty="0"/>
              <a:t>7</a:t>
            </a:r>
            <a:r>
              <a:rPr lang="es-AR" sz="1800" dirty="0"/>
              <a:t> I</a:t>
            </a:r>
            <a:r>
              <a:rPr lang="es-AR" sz="1800" baseline="-25000" dirty="0"/>
              <a:t>6</a:t>
            </a:r>
            <a:r>
              <a:rPr lang="es-AR" sz="1800" dirty="0"/>
              <a:t> I</a:t>
            </a:r>
            <a:r>
              <a:rPr lang="es-AR" sz="1800" baseline="-25000" dirty="0"/>
              <a:t>5</a:t>
            </a:r>
            <a:r>
              <a:rPr lang="es-AR" sz="1800" dirty="0"/>
              <a:t> I</a:t>
            </a:r>
            <a:r>
              <a:rPr lang="es-AR" sz="1800" baseline="-25000" dirty="0"/>
              <a:t>3</a:t>
            </a:r>
            <a:r>
              <a:rPr lang="es-AR" sz="1800" dirty="0"/>
              <a:t>), después se organizan los cuartetos de forma que la paridad sea par:</a:t>
            </a:r>
          </a:p>
          <a:p>
            <a:pPr lvl="1" algn="just"/>
            <a:endParaRPr lang="es-AR" sz="1800" dirty="0"/>
          </a:p>
          <a:p>
            <a:pPr lvl="1" algn="just"/>
            <a:endParaRPr lang="es-AR" sz="1800" dirty="0"/>
          </a:p>
          <a:p>
            <a:pPr lvl="1" algn="just"/>
            <a:endParaRPr lang="es-AR" sz="1800" dirty="0"/>
          </a:p>
          <a:p>
            <a:pPr algn="just"/>
            <a:r>
              <a:rPr lang="es-AR" sz="2000" dirty="0"/>
              <a:t>Los bits de control generados son: (C</a:t>
            </a:r>
            <a:r>
              <a:rPr lang="es-AR" sz="2000" baseline="-25000" dirty="0"/>
              <a:t>4</a:t>
            </a:r>
            <a:r>
              <a:rPr lang="es-AR" sz="2000" dirty="0"/>
              <a:t> C</a:t>
            </a:r>
            <a:r>
              <a:rPr lang="es-AR" sz="2000" baseline="-25000" dirty="0"/>
              <a:t>2</a:t>
            </a:r>
            <a:r>
              <a:rPr lang="es-AR" sz="2000" dirty="0"/>
              <a:t> C</a:t>
            </a:r>
            <a:r>
              <a:rPr lang="es-AR" sz="2000" baseline="-25000" dirty="0"/>
              <a:t>1</a:t>
            </a:r>
            <a:r>
              <a:rPr lang="es-AR" sz="2000" dirty="0"/>
              <a:t>) = (001); en consecuencia el dato a enviar es (D</a:t>
            </a:r>
            <a:r>
              <a:rPr lang="es-AR" sz="2000" baseline="-25000" dirty="0"/>
              <a:t>6</a:t>
            </a:r>
            <a:r>
              <a:rPr lang="es-AR" sz="2000" dirty="0"/>
              <a:t> D</a:t>
            </a:r>
            <a:r>
              <a:rPr lang="es-AR" sz="2000" baseline="-25000" dirty="0"/>
              <a:t>5</a:t>
            </a:r>
            <a:r>
              <a:rPr lang="es-AR" sz="2000" dirty="0"/>
              <a:t> D</a:t>
            </a:r>
            <a:r>
              <a:rPr lang="es-AR" sz="2000" baseline="-25000" dirty="0"/>
              <a:t>4</a:t>
            </a:r>
            <a:r>
              <a:rPr lang="es-AR" sz="2000" dirty="0"/>
              <a:t> D</a:t>
            </a:r>
            <a:r>
              <a:rPr lang="es-AR" sz="2000" baseline="-25000" dirty="0"/>
              <a:t>3</a:t>
            </a:r>
            <a:r>
              <a:rPr lang="es-AR" sz="2000" dirty="0"/>
              <a:t> D</a:t>
            </a:r>
            <a:r>
              <a:rPr lang="es-AR" sz="2000" baseline="-25000" dirty="0"/>
              <a:t>2</a:t>
            </a:r>
            <a:r>
              <a:rPr lang="es-AR" sz="2000" dirty="0"/>
              <a:t> D</a:t>
            </a:r>
            <a:r>
              <a:rPr lang="es-AR" sz="2000" baseline="-25000" dirty="0"/>
              <a:t>1</a:t>
            </a:r>
            <a:r>
              <a:rPr lang="es-AR" sz="2000" dirty="0"/>
              <a:t> D</a:t>
            </a:r>
            <a:r>
              <a:rPr lang="es-AR" sz="2000" baseline="-25000" dirty="0"/>
              <a:t>0</a:t>
            </a:r>
            <a:r>
              <a:rPr lang="es-AR" sz="2000" dirty="0"/>
              <a:t>) = (I</a:t>
            </a:r>
            <a:r>
              <a:rPr lang="es-AR" sz="2000" baseline="-25000" dirty="0"/>
              <a:t>7</a:t>
            </a:r>
            <a:r>
              <a:rPr lang="es-AR" sz="2000" dirty="0"/>
              <a:t> I</a:t>
            </a:r>
            <a:r>
              <a:rPr lang="es-AR" sz="2000" baseline="-25000" dirty="0"/>
              <a:t>6</a:t>
            </a:r>
            <a:r>
              <a:rPr lang="es-AR" sz="2000" dirty="0"/>
              <a:t> I</a:t>
            </a:r>
            <a:r>
              <a:rPr lang="es-AR" sz="2000" baseline="-25000" dirty="0"/>
              <a:t>5</a:t>
            </a:r>
            <a:r>
              <a:rPr lang="es-AR" sz="2000" dirty="0"/>
              <a:t> C</a:t>
            </a:r>
            <a:r>
              <a:rPr lang="es-AR" sz="2000" baseline="-25000" dirty="0"/>
              <a:t>4</a:t>
            </a:r>
            <a:r>
              <a:rPr lang="es-AR" sz="2000" dirty="0"/>
              <a:t> I</a:t>
            </a:r>
            <a:r>
              <a:rPr lang="es-AR" sz="2000" baseline="-25000" dirty="0"/>
              <a:t>3</a:t>
            </a:r>
            <a:r>
              <a:rPr lang="es-AR" sz="2000" dirty="0"/>
              <a:t> C</a:t>
            </a:r>
            <a:r>
              <a:rPr lang="es-AR" sz="2000" baseline="-25000" dirty="0"/>
              <a:t>2</a:t>
            </a:r>
            <a:r>
              <a:rPr lang="es-AR" sz="2000" dirty="0"/>
              <a:t> C</a:t>
            </a:r>
            <a:r>
              <a:rPr lang="es-AR" sz="2000" baseline="-25000" dirty="0"/>
              <a:t>1</a:t>
            </a:r>
            <a:r>
              <a:rPr lang="es-AR" sz="2000" dirty="0"/>
              <a:t>) = (1100001). De la misma forma se procede a obtener la codificación de los bits en código Hamming. </a:t>
            </a:r>
            <a:endParaRPr lang="es-AR" dirty="0"/>
          </a:p>
          <a:p>
            <a:pPr algn="just"/>
            <a:endParaRPr lang="es-AR" dirty="0"/>
          </a:p>
          <a:p>
            <a:pPr algn="just"/>
            <a:endParaRPr lang="es-AR" dirty="0"/>
          </a:p>
          <a:p>
            <a:pPr algn="just"/>
            <a:endParaRPr lang="es-AR" dirty="0"/>
          </a:p>
          <a:p>
            <a:pPr algn="just"/>
            <a:endParaRPr lang="es-AR" dirty="0"/>
          </a:p>
          <a:p>
            <a:pPr algn="just"/>
            <a:endParaRPr lang="es-AR" dirty="0"/>
          </a:p>
          <a:p>
            <a:pPr algn="just"/>
            <a:endParaRPr lang="es-AR" dirty="0"/>
          </a:p>
          <a:p>
            <a:pPr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Hamming</a:t>
            </a:r>
          </a:p>
        </p:txBody>
      </p:sp>
      <p:pic>
        <p:nvPicPr>
          <p:cNvPr id="4505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9285" t="52702" r="31485" b="31813"/>
          <a:stretch/>
        </p:blipFill>
        <p:spPr bwMode="auto">
          <a:xfrm>
            <a:off x="2411760" y="3573016"/>
            <a:ext cx="5104263" cy="11327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94793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215496"/>
            <a:ext cx="8229600" cy="1252728"/>
          </a:xfrm>
        </p:spPr>
        <p:txBody>
          <a:bodyPr>
            <a:normAutofit/>
          </a:bodyPr>
          <a:lstStyle/>
          <a:p>
            <a:r>
              <a:rPr lang="es-AR" dirty="0"/>
              <a:t>Códigos de corrección de errores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Hamming</a:t>
            </a:r>
          </a:p>
        </p:txBody>
      </p:sp>
      <p:pic>
        <p:nvPicPr>
          <p:cNvPr id="4608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257" t="9740" r="57828" b="9663"/>
          <a:stretch/>
        </p:blipFill>
        <p:spPr bwMode="auto">
          <a:xfrm>
            <a:off x="2871103" y="1498409"/>
            <a:ext cx="2792717" cy="52914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90443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215496"/>
            <a:ext cx="8229600" cy="1252728"/>
          </a:xfrm>
        </p:spPr>
        <p:txBody>
          <a:bodyPr>
            <a:normAutofit/>
          </a:bodyPr>
          <a:lstStyle/>
          <a:p>
            <a:r>
              <a:rPr lang="es-AR" dirty="0"/>
              <a:t>Códigos de corrección de errores</a:t>
            </a:r>
          </a:p>
        </p:txBody>
      </p:sp>
      <p:sp>
        <p:nvSpPr>
          <p:cNvPr id="5" name="1 Marcador de contenido"/>
          <p:cNvSpPr>
            <a:spLocks noGrp="1"/>
          </p:cNvSpPr>
          <p:nvPr>
            <p:ph idx="1"/>
          </p:nvPr>
        </p:nvSpPr>
        <p:spPr>
          <a:xfrm>
            <a:off x="890929" y="2582356"/>
            <a:ext cx="7408333" cy="4735076"/>
          </a:xfrm>
        </p:spPr>
        <p:txBody>
          <a:bodyPr>
            <a:normAutofit/>
          </a:bodyPr>
          <a:lstStyle/>
          <a:p>
            <a:pPr algn="just"/>
            <a:r>
              <a:rPr lang="es-AR" sz="2000" dirty="0"/>
              <a:t>Se han recibido los datos a, b, c, d codificados en Hamming de 7 bits con paridad par, y es necesario detectar y corregir los bits con errores.</a:t>
            </a:r>
          </a:p>
          <a:p>
            <a:pPr marL="0" indent="0" algn="ctr">
              <a:buNone/>
            </a:pPr>
            <a:r>
              <a:rPr lang="es-AR" sz="2000" dirty="0"/>
              <a:t>a) 1100100;	b) 1110101;	c) 1010101;	d) 1110111</a:t>
            </a:r>
          </a:p>
          <a:p>
            <a:pPr algn="just"/>
            <a:endParaRPr lang="es-AR" dirty="0"/>
          </a:p>
          <a:p>
            <a:pPr algn="just"/>
            <a:endParaRPr lang="es-AR" dirty="0"/>
          </a:p>
          <a:p>
            <a:pPr algn="just"/>
            <a:endParaRPr lang="es-AR" dirty="0"/>
          </a:p>
          <a:p>
            <a:pPr algn="just"/>
            <a:endParaRPr lang="es-AR" dirty="0"/>
          </a:p>
          <a:p>
            <a:pPr algn="just"/>
            <a:endParaRPr lang="es-AR" dirty="0"/>
          </a:p>
          <a:p>
            <a:pPr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Hamming</a:t>
            </a:r>
          </a:p>
        </p:txBody>
      </p:sp>
      <p:pic>
        <p:nvPicPr>
          <p:cNvPr id="4710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139" t="40344" r="38016" b="35402"/>
          <a:stretch/>
        </p:blipFill>
        <p:spPr bwMode="auto">
          <a:xfrm>
            <a:off x="68239" y="3974001"/>
            <a:ext cx="4526858" cy="14078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10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8172" t="70041" r="38193" b="5892"/>
          <a:stretch/>
        </p:blipFill>
        <p:spPr bwMode="auto">
          <a:xfrm>
            <a:off x="4521782" y="5372192"/>
            <a:ext cx="4554918" cy="14124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CuadroTexto"/>
          <p:cNvSpPr txBox="1"/>
          <p:nvPr/>
        </p:nvSpPr>
        <p:spPr>
          <a:xfrm>
            <a:off x="68239" y="5372192"/>
            <a:ext cx="4526858" cy="369332"/>
          </a:xfrm>
          <a:prstGeom prst="rect">
            <a:avLst/>
          </a:prstGeom>
          <a:noFill/>
        </p:spPr>
        <p:txBody>
          <a:bodyPr wrap="square" rtlCol="0">
            <a:spAutoFit/>
          </a:bodyPr>
          <a:lstStyle/>
          <a:p>
            <a:pPr algn="ctr"/>
            <a:r>
              <a:rPr lang="es-AR" dirty="0"/>
              <a:t>Solución a</a:t>
            </a:r>
          </a:p>
        </p:txBody>
      </p:sp>
      <p:sp>
        <p:nvSpPr>
          <p:cNvPr id="10" name="9 CuadroTexto"/>
          <p:cNvSpPr txBox="1"/>
          <p:nvPr/>
        </p:nvSpPr>
        <p:spPr>
          <a:xfrm>
            <a:off x="4521782" y="5002860"/>
            <a:ext cx="4554917" cy="369332"/>
          </a:xfrm>
          <a:prstGeom prst="rect">
            <a:avLst/>
          </a:prstGeom>
          <a:noFill/>
        </p:spPr>
        <p:txBody>
          <a:bodyPr wrap="square" rtlCol="0">
            <a:spAutoFit/>
          </a:bodyPr>
          <a:lstStyle/>
          <a:p>
            <a:pPr algn="ctr"/>
            <a:r>
              <a:rPr lang="es-AR" dirty="0"/>
              <a:t>Solución b</a:t>
            </a:r>
          </a:p>
        </p:txBody>
      </p:sp>
    </p:spTree>
    <p:extLst>
      <p:ext uri="{BB962C8B-B14F-4D97-AF65-F5344CB8AC3E}">
        <p14:creationId xmlns:p14="http://schemas.microsoft.com/office/powerpoint/2010/main" val="39360037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215496"/>
            <a:ext cx="8229600" cy="1252728"/>
          </a:xfrm>
        </p:spPr>
        <p:txBody>
          <a:bodyPr>
            <a:normAutofit/>
          </a:bodyPr>
          <a:lstStyle/>
          <a:p>
            <a:r>
              <a:rPr lang="es-AR" dirty="0"/>
              <a:t>Códigos de corrección de errores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Hamming</a:t>
            </a:r>
          </a:p>
        </p:txBody>
      </p:sp>
      <p:sp>
        <p:nvSpPr>
          <p:cNvPr id="9" name="8 CuadroTexto"/>
          <p:cNvSpPr txBox="1"/>
          <p:nvPr/>
        </p:nvSpPr>
        <p:spPr>
          <a:xfrm>
            <a:off x="333628" y="5025130"/>
            <a:ext cx="1460311" cy="369332"/>
          </a:xfrm>
          <a:prstGeom prst="rect">
            <a:avLst/>
          </a:prstGeom>
          <a:noFill/>
        </p:spPr>
        <p:txBody>
          <a:bodyPr wrap="square" rtlCol="0">
            <a:spAutoFit/>
          </a:bodyPr>
          <a:lstStyle/>
          <a:p>
            <a:pPr algn="ctr"/>
            <a:r>
              <a:rPr lang="es-AR" dirty="0">
                <a:solidFill>
                  <a:srgbClr val="0070C0"/>
                </a:solidFill>
              </a:rPr>
              <a:t>Solución c</a:t>
            </a:r>
          </a:p>
        </p:txBody>
      </p:sp>
      <p:sp>
        <p:nvSpPr>
          <p:cNvPr id="10" name="9 CuadroTexto"/>
          <p:cNvSpPr txBox="1"/>
          <p:nvPr/>
        </p:nvSpPr>
        <p:spPr>
          <a:xfrm>
            <a:off x="3183651" y="5138082"/>
            <a:ext cx="5688900" cy="369332"/>
          </a:xfrm>
          <a:prstGeom prst="rect">
            <a:avLst/>
          </a:prstGeom>
          <a:noFill/>
        </p:spPr>
        <p:txBody>
          <a:bodyPr wrap="square" rtlCol="0">
            <a:spAutoFit/>
          </a:bodyPr>
          <a:lstStyle/>
          <a:p>
            <a:pPr algn="ctr"/>
            <a:r>
              <a:rPr lang="es-AR" dirty="0">
                <a:solidFill>
                  <a:srgbClr val="7030A0"/>
                </a:solidFill>
              </a:rPr>
              <a:t>Solución d</a:t>
            </a:r>
          </a:p>
        </p:txBody>
      </p:sp>
      <p:pic>
        <p:nvPicPr>
          <p:cNvPr id="4813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987" t="39948" r="70789" b="21992"/>
          <a:stretch/>
        </p:blipFill>
        <p:spPr bwMode="auto">
          <a:xfrm>
            <a:off x="333628" y="2218716"/>
            <a:ext cx="1460311" cy="27841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8263" t="41359" r="38067" b="34865"/>
          <a:stretch/>
        </p:blipFill>
        <p:spPr bwMode="auto">
          <a:xfrm>
            <a:off x="3190671" y="3362951"/>
            <a:ext cx="5681880" cy="1739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11 CuadroTexto"/>
          <p:cNvSpPr txBox="1"/>
          <p:nvPr/>
        </p:nvSpPr>
        <p:spPr>
          <a:xfrm>
            <a:off x="310620" y="5949280"/>
            <a:ext cx="8568952" cy="646331"/>
          </a:xfrm>
          <a:prstGeom prst="rect">
            <a:avLst/>
          </a:prstGeom>
          <a:noFill/>
        </p:spPr>
        <p:txBody>
          <a:bodyPr wrap="square" rtlCol="0">
            <a:spAutoFit/>
          </a:bodyPr>
          <a:lstStyle/>
          <a:p>
            <a:pPr algn="ctr"/>
            <a:r>
              <a:rPr lang="es-AR" b="1" dirty="0"/>
              <a:t>Los cambios dobles (distancia dos) no pueden ser corregidos con el código Hamming de 7 bits, sin embargo, para resolver esto es necesario el código Hamming de 8 bits.</a:t>
            </a:r>
          </a:p>
        </p:txBody>
      </p:sp>
    </p:spTree>
    <p:extLst>
      <p:ext uri="{BB962C8B-B14F-4D97-AF65-F5344CB8AC3E}">
        <p14:creationId xmlns:p14="http://schemas.microsoft.com/office/powerpoint/2010/main" val="27345630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215496"/>
            <a:ext cx="8229600" cy="1252728"/>
          </a:xfrm>
        </p:spPr>
        <p:txBody>
          <a:bodyPr>
            <a:normAutofit/>
          </a:bodyPr>
          <a:lstStyle/>
          <a:p>
            <a:r>
              <a:rPr lang="es-AR" dirty="0"/>
              <a:t>Códigos de corrección de errores</a:t>
            </a:r>
          </a:p>
        </p:txBody>
      </p:sp>
      <p:sp>
        <p:nvSpPr>
          <p:cNvPr id="5" name="1 Marcador de contenido"/>
          <p:cNvSpPr>
            <a:spLocks noGrp="1"/>
          </p:cNvSpPr>
          <p:nvPr>
            <p:ph idx="1"/>
          </p:nvPr>
        </p:nvSpPr>
        <p:spPr>
          <a:xfrm>
            <a:off x="107504" y="1988840"/>
            <a:ext cx="8856983" cy="4814568"/>
          </a:xfrm>
        </p:spPr>
        <p:txBody>
          <a:bodyPr>
            <a:normAutofit fontScale="85000" lnSpcReduction="20000"/>
          </a:bodyPr>
          <a:lstStyle/>
          <a:p>
            <a:pPr algn="just"/>
            <a:r>
              <a:rPr lang="es-AR" dirty="0"/>
              <a:t>El "</a:t>
            </a:r>
            <a:r>
              <a:rPr lang="es-AR" b="1" dirty="0"/>
              <a:t>Checksum</a:t>
            </a:r>
            <a:r>
              <a:rPr lang="es-AR" dirty="0"/>
              <a:t>" se calcula como la suma módulo 256 del total de caracteres a enviar (es decir que no se tiene en cuenta el </a:t>
            </a:r>
            <a:r>
              <a:rPr lang="es-AR" i="1" dirty="0"/>
              <a:t>carry</a:t>
            </a:r>
            <a:r>
              <a:rPr lang="es-AR" dirty="0"/>
              <a:t> producido). Este método consiste, en enviar el resultado del cálculo como un carácter adicional. Este código puede verse como una variedad de VRL. </a:t>
            </a:r>
          </a:p>
          <a:p>
            <a:pPr algn="just"/>
            <a:r>
              <a:rPr lang="es-AR" dirty="0"/>
              <a:t>El “</a:t>
            </a:r>
            <a:r>
              <a:rPr lang="es-AR" b="1" dirty="0"/>
              <a:t>Chequeo de Redundancia Cíclica (CRC)</a:t>
            </a:r>
            <a:r>
              <a:rPr lang="es-AR" dirty="0"/>
              <a:t>” no permite la corrección de errores. En este método, se envía uno o más caracteres adicionales de redundancia denominados FCS (“Frame Check Sequence") o BCC (“Block Check Caracter"), que difieren fundamentalmente en la forma de calcularlo. </a:t>
            </a:r>
            <a:br>
              <a:rPr lang="es-AR" dirty="0"/>
            </a:br>
            <a:r>
              <a:rPr lang="es-AR" dirty="0"/>
              <a:t>El CRC consiste en considerar a los bits a ser transmitidos como un polinomio en x (para n bits el orden es n-1) tal que la presencia de un término significa un "1", y la ausencia, un "0". Con respecto al receptor, éste se implementa  realizando la división de la información  recibida por el mismo polinomio  generador  que  el transmisor. Si el resto de la división es 0, entonces la información se recibió sin  error, en caso contrario se asumirá que hubo  un  error en la transmisión. </a:t>
            </a:r>
          </a:p>
          <a:p>
            <a:pPr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Otros métodos</a:t>
            </a:r>
          </a:p>
        </p:txBody>
      </p:sp>
    </p:spTree>
    <p:extLst>
      <p:ext uri="{BB962C8B-B14F-4D97-AF65-F5344CB8AC3E}">
        <p14:creationId xmlns:p14="http://schemas.microsoft.com/office/powerpoint/2010/main" val="774312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4" name="3 CuadroTexto"/>
          <p:cNvSpPr txBox="1"/>
          <p:nvPr/>
        </p:nvSpPr>
        <p:spPr>
          <a:xfrm>
            <a:off x="310620" y="1413490"/>
            <a:ext cx="8568952" cy="461665"/>
          </a:xfrm>
          <a:prstGeom prst="rect">
            <a:avLst/>
          </a:prstGeom>
          <a:noFill/>
        </p:spPr>
        <p:txBody>
          <a:bodyPr wrap="square" rtlCol="0">
            <a:spAutoFit/>
          </a:bodyPr>
          <a:lstStyle/>
          <a:p>
            <a:pPr algn="ctr"/>
            <a:r>
              <a:rPr lang="es-AR" sz="2400" dirty="0">
                <a:solidFill>
                  <a:schemeClr val="bg1"/>
                </a:solidFill>
              </a:rPr>
              <a:t>Hexadecimal</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571" t="29362" r="38010" b="38549"/>
          <a:stretch/>
        </p:blipFill>
        <p:spPr bwMode="auto">
          <a:xfrm>
            <a:off x="1802694" y="2852936"/>
            <a:ext cx="5584804" cy="33123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281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Sistemas de Numeración</a:t>
            </a:r>
          </a:p>
        </p:txBody>
      </p:sp>
      <p:sp>
        <p:nvSpPr>
          <p:cNvPr id="5" name="1 Marcador de contenido"/>
          <p:cNvSpPr>
            <a:spLocks noGrp="1"/>
          </p:cNvSpPr>
          <p:nvPr>
            <p:ph idx="1"/>
          </p:nvPr>
        </p:nvSpPr>
        <p:spPr>
          <a:xfrm>
            <a:off x="872067" y="2511691"/>
            <a:ext cx="7408333" cy="1277349"/>
          </a:xfrm>
        </p:spPr>
        <p:txBody>
          <a:bodyPr>
            <a:normAutofit lnSpcReduction="10000"/>
          </a:bodyPr>
          <a:lstStyle/>
          <a:p>
            <a:pPr algn="just"/>
            <a:r>
              <a:rPr lang="es-AR" dirty="0"/>
              <a:t>Es un sistema que nos permite representar números binarios de forma negativa, en donde el MSB (Bit mas Significativo) es el bit del signo</a:t>
            </a:r>
          </a:p>
        </p:txBody>
      </p:sp>
      <p:sp>
        <p:nvSpPr>
          <p:cNvPr id="9" name="8 CuadroTexto"/>
          <p:cNvSpPr txBox="1"/>
          <p:nvPr/>
        </p:nvSpPr>
        <p:spPr>
          <a:xfrm>
            <a:off x="310620" y="1531162"/>
            <a:ext cx="8568952" cy="461665"/>
          </a:xfrm>
          <a:prstGeom prst="rect">
            <a:avLst/>
          </a:prstGeom>
          <a:noFill/>
        </p:spPr>
        <p:txBody>
          <a:bodyPr wrap="square" rtlCol="0">
            <a:spAutoFit/>
          </a:bodyPr>
          <a:lstStyle/>
          <a:p>
            <a:pPr algn="ctr"/>
            <a:r>
              <a:rPr lang="es-AR" sz="2400" dirty="0">
                <a:solidFill>
                  <a:schemeClr val="bg1"/>
                </a:solidFill>
              </a:rPr>
              <a:t>Complemento a 2</a:t>
            </a:r>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3741" t="51384" r="28130" b="34997"/>
          <a:stretch/>
        </p:blipFill>
        <p:spPr bwMode="auto">
          <a:xfrm>
            <a:off x="467544" y="4869160"/>
            <a:ext cx="3660017" cy="9962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310620" y="4365104"/>
            <a:ext cx="3816941" cy="369332"/>
          </a:xfrm>
          <a:prstGeom prst="rect">
            <a:avLst/>
          </a:prstGeom>
          <a:noFill/>
        </p:spPr>
        <p:txBody>
          <a:bodyPr wrap="square" rtlCol="0">
            <a:spAutoFit/>
          </a:bodyPr>
          <a:lstStyle/>
          <a:p>
            <a:pPr algn="ctr"/>
            <a:r>
              <a:rPr lang="es-AR" dirty="0">
                <a:solidFill>
                  <a:srgbClr val="0070C0"/>
                </a:solidFill>
              </a:rPr>
              <a:t>Complemento a 1</a:t>
            </a:r>
          </a:p>
        </p:txBody>
      </p:sp>
      <p:pic>
        <p:nvPicPr>
          <p:cNvPr id="819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48105" t="61224" r="33119" b="25716"/>
          <a:stretch/>
        </p:blipFill>
        <p:spPr bwMode="auto">
          <a:xfrm>
            <a:off x="5577057" y="4889630"/>
            <a:ext cx="2442949" cy="9553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CuadroTexto"/>
          <p:cNvSpPr txBox="1"/>
          <p:nvPr/>
        </p:nvSpPr>
        <p:spPr>
          <a:xfrm>
            <a:off x="4716016" y="4365104"/>
            <a:ext cx="3816941" cy="369332"/>
          </a:xfrm>
          <a:prstGeom prst="rect">
            <a:avLst/>
          </a:prstGeom>
          <a:noFill/>
        </p:spPr>
        <p:txBody>
          <a:bodyPr wrap="square" rtlCol="0">
            <a:spAutoFit/>
          </a:bodyPr>
          <a:lstStyle/>
          <a:p>
            <a:pPr algn="ctr"/>
            <a:r>
              <a:rPr lang="es-AR" dirty="0">
                <a:solidFill>
                  <a:srgbClr val="7030A0"/>
                </a:solidFill>
              </a:rPr>
              <a:t>Complemento a 2</a:t>
            </a:r>
          </a:p>
        </p:txBody>
      </p:sp>
    </p:spTree>
    <p:extLst>
      <p:ext uri="{BB962C8B-B14F-4D97-AF65-F5344CB8AC3E}">
        <p14:creationId xmlns:p14="http://schemas.microsoft.com/office/powerpoint/2010/main" val="8058408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TM04033919[[fn=Circuito]]</Template>
  <TotalTime>6934</TotalTime>
  <Words>14815</Words>
  <Application>Microsoft Office PowerPoint</Application>
  <PresentationFormat>Presentación en pantalla (4:3)</PresentationFormat>
  <Paragraphs>843</Paragraphs>
  <Slides>78</Slides>
  <Notes>78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78</vt:i4>
      </vt:variant>
    </vt:vector>
  </HeadingPairs>
  <TitlesOfParts>
    <vt:vector size="84" baseType="lpstr">
      <vt:lpstr>Arial</vt:lpstr>
      <vt:lpstr>Calibri</vt:lpstr>
      <vt:lpstr>Cambria Math</vt:lpstr>
      <vt:lpstr>Symbol</vt:lpstr>
      <vt:lpstr>Tw Cen MT</vt:lpstr>
      <vt:lpstr>Circuito</vt:lpstr>
      <vt:lpstr>UNIDAD 1</vt:lpstr>
      <vt:lpstr>Sistemas de Numeración</vt:lpstr>
      <vt:lpstr>Sistemas de Numeración</vt:lpstr>
      <vt:lpstr>Sistemas de Numeración</vt:lpstr>
      <vt:lpstr>Sistemas de Numeración</vt:lpstr>
      <vt:lpstr>Sistemas de Numeración</vt:lpstr>
      <vt:lpstr>Sistemas de Numeración</vt:lpstr>
      <vt:lpstr>Sistemas de Numeración</vt:lpstr>
      <vt:lpstr>Sistemas de Numeración</vt:lpstr>
      <vt:lpstr>Sistemas de Numeración - Conversión</vt:lpstr>
      <vt:lpstr>Sistemas de Numeración - Conversión</vt:lpstr>
      <vt:lpstr>Sistemas de Numeración - Conversión</vt:lpstr>
      <vt:lpstr>Sistemas de Numeración - Conversión</vt:lpstr>
      <vt:lpstr>Sistemas de Numeración - Conversión</vt:lpstr>
      <vt:lpstr>Sistemas de Numeración - Conversión</vt:lpstr>
      <vt:lpstr>Sistemas de Numeración - Conversión</vt:lpstr>
      <vt:lpstr>Sistemas de Numeración</vt:lpstr>
      <vt:lpstr>Sistemas de Numeración</vt:lpstr>
      <vt:lpstr>Sistemas de Numeración - Conversión</vt:lpstr>
      <vt:lpstr>Sistemas de Numeración - Conversión</vt:lpstr>
      <vt:lpstr>Sistemas de Numeración - Conversión</vt:lpstr>
      <vt:lpstr>Sistemas de Numeración - Conversión</vt:lpstr>
      <vt:lpstr>Sistemas de Numeración - Conversión</vt:lpstr>
      <vt:lpstr>Sistemas de Numeración - Conversión</vt:lpstr>
      <vt:lpstr>Sistemas de Numeración</vt:lpstr>
      <vt:lpstr>Sistemas de Numeración</vt:lpstr>
      <vt:lpstr>Sistemas de Numeración</vt:lpstr>
      <vt:lpstr>Sistemas de Numeración</vt:lpstr>
      <vt:lpstr>Sistemas de Numeración - Conversión</vt:lpstr>
      <vt:lpstr>Sistemas de Numeración - Conversión</vt:lpstr>
      <vt:lpstr>Sistemas de Numeración - Conversión</vt:lpstr>
      <vt:lpstr>Sistemas de Numeración</vt:lpstr>
      <vt:lpstr>Sistemas de Numeración - Conversión</vt:lpstr>
      <vt:lpstr>Sistemas de Numeración - Conversión</vt:lpstr>
      <vt:lpstr>Sistemas de Numeración</vt:lpstr>
      <vt:lpstr>Sistemas de Numeración</vt:lpstr>
      <vt:lpstr>Sistemas de Numeración</vt:lpstr>
      <vt:lpstr>Sistemas de Numeración</vt:lpstr>
      <vt:lpstr>Sistemas de Numeración</vt:lpstr>
      <vt:lpstr>Sistemas de Numeración</vt:lpstr>
      <vt:lpstr>Sistemas de Numeración</vt:lpstr>
      <vt:lpstr>Sistemas de Numeración</vt:lpstr>
      <vt:lpstr>Sistemas de Numeración</vt:lpstr>
      <vt:lpstr>Sistemas de Numeración</vt:lpstr>
      <vt:lpstr>Sistemas de Numeración</vt:lpstr>
      <vt:lpstr>Sistemas de Numeración</vt:lpstr>
      <vt:lpstr>Sistemas de Numeración</vt:lpstr>
      <vt:lpstr>Sistemas de Numeración</vt:lpstr>
      <vt:lpstr>Sistemas de Numeración</vt:lpstr>
      <vt:lpstr>Sistemas de Numeración</vt:lpstr>
      <vt:lpstr>Sistemas de Numeración</vt:lpstr>
      <vt:lpstr>Sistemas de Numeración</vt:lpstr>
      <vt:lpstr>Sistemas de Numeración</vt:lpstr>
      <vt:lpstr>Códigos de detección y/o  corrección de errores</vt:lpstr>
      <vt:lpstr>Códigos de detección de errores</vt:lpstr>
      <vt:lpstr>Códigos de detección de errores</vt:lpstr>
      <vt:lpstr>Códigos de detección de errores</vt:lpstr>
      <vt:lpstr>Códigos de detección de errores</vt:lpstr>
      <vt:lpstr>Códigos de detección de errores</vt:lpstr>
      <vt:lpstr>Códigos de detección de errores</vt:lpstr>
      <vt:lpstr>Códigos de detección de errores</vt:lpstr>
      <vt:lpstr>Códigos de detección de errores</vt:lpstr>
      <vt:lpstr>Códigos de detección de errores</vt:lpstr>
      <vt:lpstr>Códigos de detección de errores</vt:lpstr>
      <vt:lpstr>Códigos de detección de errores</vt:lpstr>
      <vt:lpstr>Códigos de corrección de errores</vt:lpstr>
      <vt:lpstr>Códigos de corrección de errores</vt:lpstr>
      <vt:lpstr>Códigos de corrección de errores</vt:lpstr>
      <vt:lpstr>Códigos de corrección de errores</vt:lpstr>
      <vt:lpstr>Códigos de corrección de errores</vt:lpstr>
      <vt:lpstr>Códigos de corrección de errores</vt:lpstr>
      <vt:lpstr>Códigos de corrección de errores</vt:lpstr>
      <vt:lpstr>Códigos de corrección de errores</vt:lpstr>
      <vt:lpstr>Códigos de corrección de errores</vt:lpstr>
      <vt:lpstr>Códigos de corrección de errores</vt:lpstr>
      <vt:lpstr>Códigos de corrección de errores</vt:lpstr>
      <vt:lpstr>Códigos de corrección de errores</vt:lpstr>
      <vt:lpstr>Códigos de corrección de errores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ARQUITECTURA DE COMPUTADORAS</dc:title>
  <cp:lastModifiedBy>Nahuel Salazar</cp:lastModifiedBy>
  <cp:revision>84</cp:revision>
  <dcterms:modified xsi:type="dcterms:W3CDTF">2022-09-09T18:07:54Z</dcterms:modified>
</cp:coreProperties>
</file>